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4" r:id="rId2"/>
    <p:sldId id="265" r:id="rId3"/>
    <p:sldId id="273" r:id="rId4"/>
    <p:sldId id="272" r:id="rId5"/>
    <p:sldId id="268" r:id="rId6"/>
    <p:sldId id="269" r:id="rId7"/>
    <p:sldId id="270" r:id="rId8"/>
    <p:sldId id="271" r:id="rId9"/>
    <p:sldId id="275" r:id="rId10"/>
    <p:sldId id="274" r:id="rId11"/>
    <p:sldId id="262" r:id="rId12"/>
    <p:sldId id="282" r:id="rId13"/>
    <p:sldId id="280" r:id="rId14"/>
    <p:sldId id="276" r:id="rId15"/>
    <p:sldId id="279" r:id="rId16"/>
    <p:sldId id="281" r:id="rId17"/>
    <p:sldId id="266" r:id="rId18"/>
    <p:sldId id="267" r:id="rId19"/>
    <p:sldId id="260" r:id="rId20"/>
    <p:sldId id="259" r:id="rId21"/>
    <p:sldId id="261" r:id="rId22"/>
    <p:sldId id="256" r:id="rId23"/>
    <p:sldId id="277" r:id="rId24"/>
    <p:sldId id="278" r:id="rId25"/>
    <p:sldId id="257" r:id="rId26"/>
    <p:sldId id="258" r:id="rId27"/>
    <p:sldId id="263" r:id="rId28"/>
    <p:sldId id="264"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D33B5-069B-4720-A814-007FFEA819C0}" type="datetimeFigureOut">
              <a:rPr lang="ru-RU" smtClean="0"/>
              <a:pPr/>
              <a:t>15.08.2022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8CBFC-F369-435A-AADF-B80FD1BB30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5" name="TextBox 4"/>
          <p:cNvSpPr txBox="1"/>
          <p:nvPr/>
        </p:nvSpPr>
        <p:spPr>
          <a:xfrm>
            <a:off x="2004647" y="689317"/>
            <a:ext cx="5296486" cy="369332"/>
          </a:xfrm>
          <a:prstGeom prst="rect">
            <a:avLst/>
          </a:prstGeom>
          <a:noFill/>
        </p:spPr>
        <p:txBody>
          <a:bodyPr wrap="square" rtlCol="0">
            <a:spAutoFit/>
          </a:bodyPr>
          <a:lstStyle/>
          <a:p>
            <a:endParaRPr lang="ru-RU" dirty="0"/>
          </a:p>
        </p:txBody>
      </p:sp>
      <p:pic>
        <p:nvPicPr>
          <p:cNvPr id="1028" name="Picture 4" descr="https://avatars.mds.yandex.net/get-pdb/2390681/26f938ae-2f2f-442d-be2d-93000c4d246e/s1200"/>
          <p:cNvPicPr>
            <a:picLocks noChangeAspect="1" noChangeArrowheads="1"/>
          </p:cNvPicPr>
          <p:nvPr/>
        </p:nvPicPr>
        <p:blipFill>
          <a:blip r:embed="rId2"/>
          <a:srcRect/>
          <a:stretch>
            <a:fillRect/>
          </a:stretch>
        </p:blipFill>
        <p:spPr bwMode="auto">
          <a:xfrm>
            <a:off x="0" y="0"/>
            <a:ext cx="9501222" cy="6858000"/>
          </a:xfrm>
          <a:prstGeom prst="rect">
            <a:avLst/>
          </a:prstGeom>
          <a:noFill/>
        </p:spPr>
      </p:pic>
      <p:pic>
        <p:nvPicPr>
          <p:cNvPr id="8" name="Рисунок 7" descr="C:\Users\Ulja\Desktop\Сайт УО\Новая папка\скачанные файлы.png"/>
          <p:cNvPicPr/>
          <p:nvPr/>
        </p:nvPicPr>
        <p:blipFill>
          <a:blip r:embed="rId3"/>
          <a:srcRect/>
          <a:stretch>
            <a:fillRect/>
          </a:stretch>
        </p:blipFill>
        <p:spPr bwMode="auto">
          <a:xfrm>
            <a:off x="285720" y="214290"/>
            <a:ext cx="798465" cy="1011831"/>
          </a:xfrm>
          <a:prstGeom prst="rect">
            <a:avLst/>
          </a:prstGeom>
          <a:noFill/>
          <a:ln w="9525">
            <a:noFill/>
            <a:miter lim="800000"/>
            <a:headEnd/>
            <a:tailEnd/>
          </a:ln>
        </p:spPr>
      </p:pic>
      <p:sp>
        <p:nvSpPr>
          <p:cNvPr id="9" name="Rectangle 2"/>
          <p:cNvSpPr>
            <a:spLocks noChangeArrowheads="1"/>
          </p:cNvSpPr>
          <p:nvPr/>
        </p:nvSpPr>
        <p:spPr bwMode="auto">
          <a:xfrm rot="20975327">
            <a:off x="325450" y="2340826"/>
            <a:ext cx="429509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C00000"/>
                </a:solidFill>
                <a:effectLst/>
                <a:latin typeface="Monotype Corsiva" pitchFamily="66" charset="0"/>
                <a:cs typeface="Times New Roman" pitchFamily="18" charset="0"/>
              </a:rPr>
              <a:t>Книга Почета</a:t>
            </a: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rot="21022025">
            <a:off x="549668" y="1035610"/>
            <a:ext cx="391744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Управление </a:t>
            </a:r>
            <a:r>
              <a:rPr kumimoji="0" lang="ru-RU"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образования администрации</a:t>
            </a:r>
            <a:r>
              <a:rPr kumimoji="0" lang="ru-RU"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Барабинского района</a:t>
            </a:r>
          </a:p>
          <a:p>
            <a:pPr marL="0" marR="0" lvl="0" indent="0" algn="ctr" defTabSz="914400" rtl="0" eaLnBrk="1" fontAlgn="base" latinLnBrk="0" hangingPunct="1">
              <a:lnSpc>
                <a:spcPct val="100000"/>
              </a:lnSpc>
              <a:spcBef>
                <a:spcPct val="0"/>
              </a:spcBef>
              <a:spcAft>
                <a:spcPct val="0"/>
              </a:spcAft>
              <a:buClrTx/>
              <a:buSzTx/>
              <a:buFontTx/>
              <a:buNone/>
              <a:tabLst/>
            </a:pPr>
            <a:r>
              <a:rPr lang="ru-RU" i="1" baseline="0" dirty="0" smtClean="0">
                <a:latin typeface="Times New Roman" pitchFamily="18" charset="0"/>
                <a:cs typeface="Times New Roman" pitchFamily="18" charset="0"/>
              </a:rPr>
              <a:t>Новосибирской области</a:t>
            </a:r>
            <a:endParaRPr kumimoji="0" lang="ru-RU" i="1"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rot="21031431">
            <a:off x="558967" y="3094009"/>
            <a:ext cx="4213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Monotype Corsiva" pitchFamily="66" charset="0"/>
                <a:cs typeface="Times New Roman" pitchFamily="18" charset="0"/>
              </a:rPr>
              <a:t>«Золотой фонд педагогов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Monotype Corsiva" pitchFamily="66" charset="0"/>
                <a:cs typeface="Times New Roman" pitchFamily="18" charset="0"/>
              </a:rPr>
              <a:t>Барабинского района»</a:t>
            </a:r>
            <a:endParaRPr kumimoji="0" lang="ru-RU" sz="4000" b="0" i="0" u="none" strike="noStrike" cap="none" normalizeH="0" baseline="0" dirty="0" smtClean="0">
              <a:ln>
                <a:noFill/>
              </a:ln>
              <a:solidFill>
                <a:srgbClr val="C00000"/>
              </a:solidFill>
              <a:effectLst/>
              <a:latin typeface="Arial" pitchFamily="34" charset="0"/>
              <a:cs typeface="Arial" pitchFamily="34" charset="0"/>
            </a:endParaRPr>
          </a:p>
        </p:txBody>
      </p:sp>
      <p:sp>
        <p:nvSpPr>
          <p:cNvPr id="12" name="Rectangle 5"/>
          <p:cNvSpPr>
            <a:spLocks noChangeArrowheads="1"/>
          </p:cNvSpPr>
          <p:nvPr/>
        </p:nvSpPr>
        <p:spPr bwMode="auto">
          <a:xfrm rot="21202795">
            <a:off x="5065216" y="1031091"/>
            <a:ext cx="3415453"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по итогам </a:t>
            </a:r>
            <a:r>
              <a:rPr kumimoji="0" lang="ru-RU" sz="2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2021-2022 </a:t>
            </a:r>
            <a:r>
              <a:rPr kumimoji="0" lang="ru-RU" sz="2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учебного года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(приказ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Управления образования администрации Барабинского района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Новосибирской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№302 от 10.08.2022</a:t>
            </a:r>
            <a:r>
              <a:rPr kumimoji="0" lang="ru-RU"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г.</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 занесении имен в Книгу Почета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Золотой фонд педагогов Барабинского района</a:t>
            </a:r>
            <a:r>
              <a:rPr kumimoji="0" lang="ru-RU" sz="2000" b="0" i="0" u="none" strike="noStrike" cap="none" normalizeH="0" baseline="0" dirty="0" smtClean="0">
                <a:ln>
                  <a:noFill/>
                </a:ln>
                <a:solidFill>
                  <a:srgbClr val="C00000"/>
                </a:solidFill>
                <a:effectLst/>
                <a:latin typeface="Calibri"/>
                <a:ea typeface="Times New Roman" pitchFamily="18" charset="0"/>
                <a:cs typeface="Times New Roman" pitchFamily="18" charset="0"/>
              </a:rPr>
              <a:t>» - </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2022</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785794"/>
          </a:xfrm>
        </p:spPr>
        <p:txBody>
          <a:bodyPr>
            <a:noAutofit/>
          </a:bodyPr>
          <a:lstStyle/>
          <a:p>
            <a:r>
              <a:rPr lang="ru-RU" sz="3900" dirty="0" smtClean="0">
                <a:solidFill>
                  <a:srgbClr val="FF0000"/>
                </a:solidFill>
                <a:latin typeface="Arial Black" pitchFamily="34" charset="0"/>
                <a:cs typeface="Times New Roman" pitchFamily="18" charset="0"/>
              </a:rPr>
              <a:t>Бутакова Оксана Геннадьевна</a:t>
            </a:r>
            <a:endParaRPr lang="ru-RU" sz="3900" dirty="0">
              <a:solidFill>
                <a:srgbClr val="FF0000"/>
              </a:solidFill>
              <a:latin typeface="Arial Black" pitchFamily="34" charset="0"/>
            </a:endParaRPr>
          </a:p>
        </p:txBody>
      </p:sp>
      <p:sp>
        <p:nvSpPr>
          <p:cNvPr id="3" name="Подзаголовок 2"/>
          <p:cNvSpPr>
            <a:spLocks noGrp="1"/>
          </p:cNvSpPr>
          <p:nvPr>
            <p:ph type="subTitle" idx="1"/>
          </p:nvPr>
        </p:nvSpPr>
        <p:spPr>
          <a:xfrm>
            <a:off x="2928926" y="714356"/>
            <a:ext cx="6072230" cy="5715040"/>
          </a:xfrm>
        </p:spPr>
        <p:txBody>
          <a:bodyPr>
            <a:noAutofit/>
          </a:bodyPr>
          <a:lstStyle/>
          <a:p>
            <a:pPr indent="450000" algn="just"/>
            <a:r>
              <a:rPr lang="ru-RU" sz="1100" dirty="0" smtClean="0">
                <a:solidFill>
                  <a:schemeClr val="tx1"/>
                </a:solidFill>
                <a:latin typeface="Times New Roman" pitchFamily="18" charset="0"/>
                <a:cs typeface="Times New Roman" pitchFamily="18" charset="0"/>
              </a:rPr>
              <a:t>Оксана Геннадьевна Бутакова – учитель первой квалификационной категории, обладающий профессиональным умением целенаправленно организовать образовательный процесс на основе </a:t>
            </a:r>
            <a:r>
              <a:rPr lang="ru-RU" sz="1100" dirty="0" err="1" smtClean="0">
                <a:solidFill>
                  <a:schemeClr val="tx1"/>
                </a:solidFill>
                <a:latin typeface="Times New Roman" pitchFamily="18" charset="0"/>
                <a:cs typeface="Times New Roman" pitchFamily="18" charset="0"/>
              </a:rPr>
              <a:t>системно-деятельностного</a:t>
            </a:r>
            <a:r>
              <a:rPr lang="ru-RU" sz="1100" dirty="0" smtClean="0">
                <a:solidFill>
                  <a:schemeClr val="tx1"/>
                </a:solidFill>
                <a:latin typeface="Times New Roman" pitchFamily="18" charset="0"/>
                <a:cs typeface="Times New Roman" pitchFamily="18" charset="0"/>
              </a:rPr>
              <a:t> подхода. Создавая условия для реализации творческих возможностей личности обучающихся, педагог в системе применяет информационно-коммуникационные технологии, технологию развития критического мышления, технологию продуктивного чтения.</a:t>
            </a:r>
          </a:p>
          <a:p>
            <a:pPr indent="450000" algn="just"/>
            <a:r>
              <a:rPr lang="ru-RU" sz="1100" dirty="0" smtClean="0">
                <a:solidFill>
                  <a:schemeClr val="tx1"/>
                </a:solidFill>
                <a:latin typeface="Times New Roman" pitchFamily="18" charset="0"/>
                <a:cs typeface="Times New Roman" pitchFamily="18" charset="0"/>
              </a:rPr>
              <a:t>Качество обучения в 2020-2022 годах повысилось с 57% до 63%. Комплексный мониторинг в рамках реализации ФГОС в 2020-2022 годах показал, что универсальные учебные действия повышенного и базового уровней сформированы у 92% обучающихся, в том числе на высоком уровне: личностные – у 52%, регулятивные – у 57%, познавательные – у 68%, коммуникативные – у 69%. Учителем подготовлены  лауреат и участник окружного конкурса исследовательских работ младших школьников (2022 год), победитель Всероссийской дистанционной олимпиады «</a:t>
            </a:r>
            <a:r>
              <a:rPr lang="ru-RU" sz="1100" dirty="0" err="1" smtClean="0">
                <a:solidFill>
                  <a:schemeClr val="tx1"/>
                </a:solidFill>
                <a:latin typeface="Times New Roman" pitchFamily="18" charset="0"/>
                <a:cs typeface="Times New Roman" pitchFamily="18" charset="0"/>
              </a:rPr>
              <a:t>Учи.ру</a:t>
            </a:r>
            <a:r>
              <a:rPr lang="ru-RU" sz="1100" dirty="0" smtClean="0">
                <a:solidFill>
                  <a:schemeClr val="tx1"/>
                </a:solidFill>
                <a:latin typeface="Times New Roman" pitchFamily="18" charset="0"/>
                <a:cs typeface="Times New Roman" pitchFamily="18" charset="0"/>
              </a:rPr>
              <a:t>» по математике (2021 год), дипломант районного конкурса детского рисунка «Я рисую сказку» (2021 год), 2 лауреата V областного конкурса </a:t>
            </a:r>
            <a:r>
              <a:rPr lang="ru-RU" sz="1100" dirty="0" err="1" smtClean="0">
                <a:solidFill>
                  <a:schemeClr val="tx1"/>
                </a:solidFill>
                <a:latin typeface="Times New Roman" pitchFamily="18" charset="0"/>
                <a:cs typeface="Times New Roman" pitchFamily="18" charset="0"/>
              </a:rPr>
              <a:t>мультимедийный</a:t>
            </a:r>
            <a:r>
              <a:rPr lang="ru-RU" sz="1100" dirty="0" smtClean="0">
                <a:solidFill>
                  <a:schemeClr val="tx1"/>
                </a:solidFill>
                <a:latin typeface="Times New Roman" pitchFamily="18" charset="0"/>
                <a:cs typeface="Times New Roman" pitchFamily="18" charset="0"/>
              </a:rPr>
              <a:t> презентаций «Мой папа –герой» (2021 год), 2 участника областного конкурса детского рисунка, посвященного, Международному дню детской книги (2021 год), участник межрегионального литературно-творческого конкурса «Выбор профессии - шаг к мечте!» (2022 год).</a:t>
            </a:r>
          </a:p>
          <a:p>
            <a:pPr indent="450000" algn="just"/>
            <a:r>
              <a:rPr lang="ru-RU" sz="1100" dirty="0" smtClean="0">
                <a:solidFill>
                  <a:schemeClr val="tx1"/>
                </a:solidFill>
                <a:latin typeface="Times New Roman" pitchFamily="18" charset="0"/>
                <a:cs typeface="Times New Roman" pitchFamily="18" charset="0"/>
              </a:rPr>
              <a:t>Оксана Геннадьевна проводит большую работу по формированию социального опыта обучающихся. Её воспитанники – активные участники коллективных творческих дел: «Новогодняя игрушка» - 8 участников, «Космос» - 6 участников, «Осенняя фантазия» - 3 участника. </a:t>
            </a:r>
          </a:p>
          <a:p>
            <a:pPr indent="450000" algn="just"/>
            <a:r>
              <a:rPr lang="ru-RU" sz="1100" dirty="0" smtClean="0">
                <a:solidFill>
                  <a:schemeClr val="tx1"/>
                </a:solidFill>
                <a:latin typeface="Times New Roman" pitchFamily="18" charset="0"/>
                <a:cs typeface="Times New Roman" pitchFamily="18" charset="0"/>
              </a:rPr>
              <a:t>Опыт работы </a:t>
            </a:r>
            <a:r>
              <a:rPr lang="ru-RU" sz="1100" dirty="0" err="1" smtClean="0">
                <a:solidFill>
                  <a:schemeClr val="tx1"/>
                </a:solidFill>
                <a:latin typeface="Times New Roman" pitchFamily="18" charset="0"/>
                <a:cs typeface="Times New Roman" pitchFamily="18" charset="0"/>
              </a:rPr>
              <a:t>Бутаковой</a:t>
            </a:r>
            <a:r>
              <a:rPr lang="ru-RU" sz="1100" dirty="0" smtClean="0">
                <a:solidFill>
                  <a:schemeClr val="tx1"/>
                </a:solidFill>
                <a:latin typeface="Times New Roman" pitchFamily="18" charset="0"/>
                <a:cs typeface="Times New Roman" pitchFamily="18" charset="0"/>
              </a:rPr>
              <a:t> О.Г. по теме «Система работы по формированию читательской грамотности младших школьников» был представлен на районном семинаре учителей начальных классов (2022 год). Сценарий урока математики опубликован на портале «</a:t>
            </a:r>
            <a:r>
              <a:rPr lang="ru-RU" sz="1100" dirty="0" err="1" smtClean="0">
                <a:solidFill>
                  <a:schemeClr val="tx1"/>
                </a:solidFill>
                <a:latin typeface="Times New Roman" pitchFamily="18" charset="0"/>
                <a:cs typeface="Times New Roman" pitchFamily="18" charset="0"/>
              </a:rPr>
              <a:t>Инфоурок.ру</a:t>
            </a:r>
            <a:r>
              <a:rPr lang="ru-RU" sz="1100" dirty="0" smtClean="0">
                <a:solidFill>
                  <a:schemeClr val="tx1"/>
                </a:solidFill>
                <a:latin typeface="Times New Roman" pitchFamily="18" charset="0"/>
                <a:cs typeface="Times New Roman" pitchFamily="18" charset="0"/>
              </a:rPr>
              <a:t>» (2021 год, https://infourok.ru/scenarij-uroka-matematiki-v-1-klasse-tema-na-skolko-bolshe-na-skolko-menshe-5019886.html). </a:t>
            </a:r>
          </a:p>
          <a:p>
            <a:pPr indent="450000" algn="just"/>
            <a:r>
              <a:rPr lang="ru-RU" sz="1100" dirty="0" smtClean="0">
                <a:solidFill>
                  <a:schemeClr val="tx1"/>
                </a:solidFill>
                <a:latin typeface="Times New Roman" pitchFamily="18" charset="0"/>
                <a:cs typeface="Times New Roman" pitchFamily="18" charset="0"/>
              </a:rPr>
              <a:t>Педагог является лауреатом первой степени районного фестиваля открытых уроков, направленных на формирование функциональной грамотности обучающихся, «Современный урок-2021», победителем окружного конкурса, лауреатом третьей степени районного конкурса «Педагог года - 2022» в номинации «Учитель года», призером второй степени VII регионального конкурса  «Педагогический профессионализм в практике современных образовательных систем» (2021 год), участником областного конкурса «Мой лучший урок» (2022 год).</a:t>
            </a:r>
          </a:p>
          <a:p>
            <a:pPr indent="450000" algn="just"/>
            <a:r>
              <a:rPr lang="ru-RU" sz="1100" dirty="0" smtClean="0">
                <a:solidFill>
                  <a:schemeClr val="tx1"/>
                </a:solidFill>
                <a:latin typeface="Times New Roman" pitchFamily="18" charset="0"/>
                <a:cs typeface="Times New Roman" pitchFamily="18" charset="0"/>
              </a:rPr>
              <a:t>Оксана Геннадьевна пользуется заслуженным уважением среди учащихся, родителей и коллег.</a:t>
            </a:r>
          </a:p>
          <a:p>
            <a:pPr indent="450000" algn="just"/>
            <a:endParaRPr lang="ru-RU" sz="1100" dirty="0" smtClean="0">
              <a:solidFill>
                <a:schemeClr val="tx1"/>
              </a:solidFill>
              <a:latin typeface="Times New Roman" pitchFamily="18" charset="0"/>
              <a:cs typeface="Times New Roman" pitchFamily="18" charset="0"/>
            </a:endParaRPr>
          </a:p>
          <a:p>
            <a:pPr indent="450000" algn="just"/>
            <a:endParaRPr lang="ru-RU" sz="1100" dirty="0" smtClean="0">
              <a:solidFill>
                <a:schemeClr val="tx1"/>
              </a:solidFill>
              <a:latin typeface="Times New Roman" pitchFamily="18" charset="0"/>
              <a:cs typeface="Times New Roman" pitchFamily="18" charset="0"/>
            </a:endParaRPr>
          </a:p>
          <a:p>
            <a:pPr indent="450000" algn="just"/>
            <a:endParaRPr lang="ru-RU" sz="11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85794"/>
            <a:ext cx="2928926" cy="1815882"/>
          </a:xfrm>
          <a:prstGeom prst="rect">
            <a:avLst/>
          </a:prstGeom>
          <a:ln>
            <a:noFill/>
          </a:ln>
        </p:spPr>
        <p:txBody>
          <a:bodyPr wrap="square">
            <a:spAutoFit/>
          </a:bodyPr>
          <a:lstStyle/>
          <a:p>
            <a:pPr algn="ctr"/>
            <a:r>
              <a:rPr lang="ru-RU" sz="1600" b="1" dirty="0" smtClean="0">
                <a:latin typeface="Century Schoolbook" pitchFamily="18" charset="0"/>
              </a:rPr>
              <a:t>учитель начальных классов первой квалификационной категории </a:t>
            </a:r>
          </a:p>
          <a:p>
            <a:pPr algn="ctr"/>
            <a:r>
              <a:rPr lang="ru-RU" sz="1600" b="1" dirty="0" smtClean="0">
                <a:latin typeface="Century Schoolbook" pitchFamily="18" charset="0"/>
                <a:cs typeface="Times New Roman" pitchFamily="18" charset="0"/>
              </a:rPr>
              <a:t>МБОУ СОШ №93 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7410" name="Picture 2"/>
          <p:cNvPicPr>
            <a:picLocks noChangeAspect="1" noChangeArrowheads="1"/>
          </p:cNvPicPr>
          <p:nvPr/>
        </p:nvPicPr>
        <p:blipFill>
          <a:blip r:embed="rId2" cstate="print"/>
          <a:srcRect/>
          <a:stretch>
            <a:fillRect/>
          </a:stretch>
        </p:blipFill>
        <p:spPr bwMode="auto">
          <a:xfrm>
            <a:off x="0" y="2857496"/>
            <a:ext cx="3017837" cy="3879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900" b="1" dirty="0" smtClean="0">
                <a:solidFill>
                  <a:srgbClr val="FF0000"/>
                </a:solidFill>
                <a:latin typeface="Arial Black" pitchFamily="34" charset="0"/>
              </a:rPr>
              <a:t>Кривченко Мария Николаевна</a:t>
            </a:r>
            <a:endParaRPr lang="ru-RU" sz="39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143240" y="642918"/>
            <a:ext cx="6000760" cy="5929330"/>
          </a:xfrm>
        </p:spPr>
        <p:txBody>
          <a:bodyPr>
            <a:noAutofit/>
          </a:bodyPr>
          <a:lstStyle/>
          <a:p>
            <a:pPr indent="450000" algn="just"/>
            <a:r>
              <a:rPr lang="ru-RU" sz="920" dirty="0" smtClean="0">
                <a:solidFill>
                  <a:schemeClr val="tx1"/>
                </a:solidFill>
                <a:latin typeface="Times New Roman" pitchFamily="18" charset="0"/>
                <a:cs typeface="Times New Roman" pitchFamily="18" charset="0"/>
              </a:rPr>
              <a:t>Кривченко М.Н. работает в МКОУ </a:t>
            </a:r>
            <a:r>
              <a:rPr lang="ru-RU" sz="920" dirty="0" err="1" smtClean="0">
                <a:solidFill>
                  <a:schemeClr val="tx1"/>
                </a:solidFill>
                <a:latin typeface="Times New Roman" pitchFamily="18" charset="0"/>
                <a:cs typeface="Times New Roman" pitchFamily="18" charset="0"/>
              </a:rPr>
              <a:t>Зюзинской</a:t>
            </a:r>
            <a:r>
              <a:rPr lang="ru-RU" sz="920" dirty="0" smtClean="0">
                <a:solidFill>
                  <a:schemeClr val="tx1"/>
                </a:solidFill>
                <a:latin typeface="Times New Roman" pitchFamily="18" charset="0"/>
                <a:cs typeface="Times New Roman" pitchFamily="18" charset="0"/>
              </a:rPr>
              <a:t> СОШ более двадцати пяти  лет. Имеет высшее образование и высшую квалификационную категорию. За время педагогической деятельности  она показывала стабильно высокие результаты обучения и воспитания школьников.    С 2016 года обучающиеся начальных классов являются активными участниками независимой оценки качества обучения и Всероссийских проверочных работ.  Применяя в своей деятельности современные педагогические технологии, Кривченко М.Н. добивается повышения качества обучения школьников. Так в 2021-2022 учебном году прослеживается позитивная динамика учебных достижений обучающихся по результатам внутренней экспертизы с 64% до 100% (на 36%) по всем предметам 1 ступени обучения. Так в течение трех лет качество обучения учеников 3 класса по русскому языку выросло с 70% до 100% на 30%, по математике выросло с 60% до 87% на 27%, по литературному чтению остается стабильно постоянным – 100%. </a:t>
            </a:r>
          </a:p>
          <a:p>
            <a:pPr indent="450000" algn="just"/>
            <a:r>
              <a:rPr lang="ru-RU" sz="920" dirty="0" smtClean="0">
                <a:solidFill>
                  <a:schemeClr val="tx1"/>
                </a:solidFill>
                <a:latin typeface="Times New Roman" pitchFamily="18" charset="0"/>
                <a:cs typeface="Times New Roman" pitchFamily="18" charset="0"/>
              </a:rPr>
              <a:t>В 2021-2022 учебном году обучающиеся Марии Николаевны принимали участие во внешней экспертизе и подтвердили свои 100% результаты при проведении диагностической работы по русскому языку, математике и комплексной работе.     </a:t>
            </a:r>
          </a:p>
          <a:p>
            <a:pPr indent="450000" algn="just"/>
            <a:r>
              <a:rPr lang="ru-RU" sz="920" dirty="0" smtClean="0">
                <a:solidFill>
                  <a:schemeClr val="tx1"/>
                </a:solidFill>
                <a:latin typeface="Times New Roman" pitchFamily="18" charset="0"/>
                <a:cs typeface="Times New Roman" pitchFamily="18" charset="0"/>
              </a:rPr>
              <a:t>      Обучающиеся Кривченко М.Н. показывают качественные результаты во внеурочной деятельности. На протяжении трех лет Мария Николаевна является руководителем кружка «</a:t>
            </a:r>
            <a:r>
              <a:rPr lang="ru-RU" sz="920" dirty="0" err="1" smtClean="0">
                <a:solidFill>
                  <a:schemeClr val="tx1"/>
                </a:solidFill>
                <a:latin typeface="Times New Roman" pitchFamily="18" charset="0"/>
                <a:cs typeface="Times New Roman" pitchFamily="18" charset="0"/>
              </a:rPr>
              <a:t>Бумагопластика</a:t>
            </a:r>
            <a:r>
              <a:rPr lang="ru-RU" sz="920" dirty="0" smtClean="0">
                <a:solidFill>
                  <a:schemeClr val="tx1"/>
                </a:solidFill>
                <a:latin typeface="Times New Roman" pitchFamily="18" charset="0"/>
                <a:cs typeface="Times New Roman" pitchFamily="18" charset="0"/>
              </a:rPr>
              <a:t>», посредством которого прививает детям умения работать руками, развивает мелкую моторику.  Педагог имеет положительную динамику  участия обучающихся в конкурсах различного уровня: в 2021 году – Диплом победителя за 1 место Всероссийской занимательной викторины «Русская зима»,  Диплом 1 степени Всероссийского творческого конкурса «</a:t>
            </a:r>
            <a:r>
              <a:rPr lang="ru-RU" sz="920" dirty="0" err="1" smtClean="0">
                <a:solidFill>
                  <a:schemeClr val="tx1"/>
                </a:solidFill>
                <a:latin typeface="Times New Roman" pitchFamily="18" charset="0"/>
                <a:cs typeface="Times New Roman" pitchFamily="18" charset="0"/>
              </a:rPr>
              <a:t>Раасударики</a:t>
            </a:r>
            <a:r>
              <a:rPr lang="ru-RU" sz="920" dirty="0" smtClean="0">
                <a:solidFill>
                  <a:schemeClr val="tx1"/>
                </a:solidFill>
                <a:latin typeface="Times New Roman" pitchFamily="18" charset="0"/>
                <a:cs typeface="Times New Roman" pitchFamily="18" charset="0"/>
              </a:rPr>
              <a:t>»,  Диплом 2 степени в Международном  конкурсе «Мир безопасности», в 2022 году – Диплом </a:t>
            </a:r>
            <a:r>
              <a:rPr lang="en-US" sz="920" dirty="0" smtClean="0">
                <a:solidFill>
                  <a:schemeClr val="tx1"/>
                </a:solidFill>
                <a:latin typeface="Times New Roman" pitchFamily="18" charset="0"/>
                <a:cs typeface="Times New Roman" pitchFamily="18" charset="0"/>
              </a:rPr>
              <a:t>I</a:t>
            </a:r>
            <a:r>
              <a:rPr lang="ru-RU" sz="920" dirty="0" smtClean="0">
                <a:solidFill>
                  <a:schemeClr val="tx1"/>
                </a:solidFill>
                <a:latin typeface="Times New Roman" pitchFamily="18" charset="0"/>
                <a:cs typeface="Times New Roman" pitchFamily="18" charset="0"/>
              </a:rPr>
              <a:t> степени во Всероссийской викторине «Юные математики», Диплом лауреата Всероссийского конкурса «</a:t>
            </a:r>
            <a:r>
              <a:rPr lang="ru-RU" sz="920" dirty="0" err="1" smtClean="0">
                <a:solidFill>
                  <a:schemeClr val="tx1"/>
                </a:solidFill>
                <a:latin typeface="Times New Roman" pitchFamily="18" charset="0"/>
                <a:cs typeface="Times New Roman" pitchFamily="18" charset="0"/>
              </a:rPr>
              <a:t>Вопросита</a:t>
            </a:r>
            <a:r>
              <a:rPr lang="ru-RU" sz="920" dirty="0" smtClean="0">
                <a:solidFill>
                  <a:schemeClr val="tx1"/>
                </a:solidFill>
                <a:latin typeface="Times New Roman" pitchFamily="18" charset="0"/>
                <a:cs typeface="Times New Roman" pitchFamily="18" charset="0"/>
              </a:rPr>
              <a:t>», Диплом 1 степени в Международной викторине «Экология нашей планеты», Диплом 3 степени в Международной олимпиаде «Окружающий мир», Диплом 2 степени во Всероссийской викторине «Литературный поединок», Диплом 1 степени за участие в выставке технического и прикладного творчества. В 2021-2022 учебном году обучающиеся являются активными участниками мероприятий образовательной платформы </a:t>
            </a:r>
            <a:r>
              <a:rPr lang="ru-RU" sz="920" dirty="0" err="1" smtClean="0">
                <a:solidFill>
                  <a:schemeClr val="tx1"/>
                </a:solidFill>
                <a:latin typeface="Times New Roman" pitchFamily="18" charset="0"/>
                <a:cs typeface="Times New Roman" pitchFamily="18" charset="0"/>
              </a:rPr>
              <a:t>УЧИ.ру</a:t>
            </a:r>
            <a:r>
              <a:rPr lang="ru-RU" sz="920" dirty="0" smtClean="0">
                <a:solidFill>
                  <a:schemeClr val="tx1"/>
                </a:solidFill>
                <a:latin typeface="Times New Roman" pitchFamily="18" charset="0"/>
                <a:cs typeface="Times New Roman" pitchFamily="18" charset="0"/>
              </a:rPr>
              <a:t>: образовательный марафон «Мистические </a:t>
            </a:r>
            <a:r>
              <a:rPr lang="ru-RU" sz="920" dirty="0" err="1" smtClean="0">
                <a:solidFill>
                  <a:schemeClr val="tx1"/>
                </a:solidFill>
                <a:latin typeface="Times New Roman" pitchFamily="18" charset="0"/>
                <a:cs typeface="Times New Roman" pitchFamily="18" charset="0"/>
              </a:rPr>
              <a:t>бермуды</a:t>
            </a:r>
            <a:r>
              <a:rPr lang="ru-RU" sz="920" dirty="0" smtClean="0">
                <a:solidFill>
                  <a:schemeClr val="tx1"/>
                </a:solidFill>
                <a:latin typeface="Times New Roman" pitchFamily="18" charset="0"/>
                <a:cs typeface="Times New Roman" pitchFamily="18" charset="0"/>
              </a:rPr>
              <a:t>», «Волшебная осень», Всероссийские  </a:t>
            </a:r>
            <a:r>
              <a:rPr lang="ru-RU" sz="920" dirty="0" err="1" smtClean="0">
                <a:solidFill>
                  <a:schemeClr val="tx1"/>
                </a:solidFill>
                <a:latin typeface="Times New Roman" pitchFamily="18" charset="0"/>
                <a:cs typeface="Times New Roman" pitchFamily="18" charset="0"/>
              </a:rPr>
              <a:t>он-лайн</a:t>
            </a:r>
            <a:r>
              <a:rPr lang="ru-RU" sz="920" dirty="0" smtClean="0">
                <a:solidFill>
                  <a:schemeClr val="tx1"/>
                </a:solidFill>
                <a:latin typeface="Times New Roman" pitchFamily="18" charset="0"/>
                <a:cs typeface="Times New Roman" pitchFamily="18" charset="0"/>
              </a:rPr>
              <a:t> олимпиады по учебным предметам, </a:t>
            </a:r>
          </a:p>
          <a:p>
            <a:pPr indent="450000" algn="just"/>
            <a:r>
              <a:rPr lang="ru-RU" sz="920" dirty="0" smtClean="0">
                <a:solidFill>
                  <a:schemeClr val="tx1"/>
                </a:solidFill>
                <a:latin typeface="Times New Roman" pitchFamily="18" charset="0"/>
                <a:cs typeface="Times New Roman" pitchFamily="18" charset="0"/>
              </a:rPr>
              <a:t>Учитель, шагая в ногу со временем, не отстает от своих учеников, показывая качественные результаты участия в  профессиональных мероприятиях различного уровня: в 2021 году - Диплом 1 степени в Международном тестировании «Внеурочная образовательная деятельность педагога в соответствии с ФГОС», Диплом 1 степени в Международной олимпиаде педагогов начальной школы «Совместная деятельность педагога и родителей», Диплом 1 степени в Международном конкурсе «Профессиональная деятельность классного руководителя в условиях ФГОС НОО», Диплом 2 степени Всероссийского теста «Основы педагогического мастерства», Диплом 1 степени в региональном конкурсе «Принципы методической работы педагога в условиях ФГОС», Диплом 1 степени Всероссийского педагогического конкурса «Педагоги </a:t>
            </a:r>
            <a:r>
              <a:rPr lang="en-US" sz="920" dirty="0" smtClean="0">
                <a:solidFill>
                  <a:schemeClr val="tx1"/>
                </a:solidFill>
                <a:latin typeface="Times New Roman" pitchFamily="18" charset="0"/>
                <a:cs typeface="Times New Roman" pitchFamily="18" charset="0"/>
              </a:rPr>
              <a:t>XXI</a:t>
            </a:r>
            <a:r>
              <a:rPr lang="ru-RU" sz="920" dirty="0" smtClean="0">
                <a:solidFill>
                  <a:schemeClr val="tx1"/>
                </a:solidFill>
                <a:latin typeface="Times New Roman" pitchFamily="18" charset="0"/>
                <a:cs typeface="Times New Roman" pitchFamily="18" charset="0"/>
              </a:rPr>
              <a:t>: опыт, достижения, методика», в 2022 году – Диплом 3 степени </a:t>
            </a:r>
            <a:r>
              <a:rPr lang="en-US" sz="920" dirty="0" smtClean="0">
                <a:solidFill>
                  <a:schemeClr val="tx1"/>
                </a:solidFill>
                <a:latin typeface="Times New Roman" pitchFamily="18" charset="0"/>
                <a:cs typeface="Times New Roman" pitchFamily="18" charset="0"/>
              </a:rPr>
              <a:t>V</a:t>
            </a:r>
            <a:r>
              <a:rPr lang="ru-RU" sz="920" dirty="0" smtClean="0">
                <a:solidFill>
                  <a:schemeClr val="tx1"/>
                </a:solidFill>
                <a:latin typeface="Times New Roman" pitchFamily="18" charset="0"/>
                <a:cs typeface="Times New Roman" pitchFamily="18" charset="0"/>
              </a:rPr>
              <a:t> Всероссийского педагогического конкурса «</a:t>
            </a:r>
            <a:r>
              <a:rPr lang="ru-RU" sz="920" dirty="0" err="1" smtClean="0">
                <a:solidFill>
                  <a:schemeClr val="tx1"/>
                </a:solidFill>
                <a:latin typeface="Times New Roman" pitchFamily="18" charset="0"/>
                <a:cs typeface="Times New Roman" pitchFamily="18" charset="0"/>
              </a:rPr>
              <a:t>ФГОСОБРазование</a:t>
            </a:r>
            <a:r>
              <a:rPr lang="ru-RU" sz="920" dirty="0" smtClean="0">
                <a:solidFill>
                  <a:schemeClr val="tx1"/>
                </a:solidFill>
                <a:latin typeface="Times New Roman" pitchFamily="18" charset="0"/>
                <a:cs typeface="Times New Roman" pitchFamily="18" charset="0"/>
              </a:rPr>
              <a:t>», Диплом 3 степени во всероссийской педагогической олимпиаде «Педагогика начальной школы – 2022».  </a:t>
            </a:r>
          </a:p>
          <a:p>
            <a:pPr indent="450000" algn="just"/>
            <a:r>
              <a:rPr lang="ru-RU" sz="920" dirty="0" smtClean="0">
                <a:solidFill>
                  <a:schemeClr val="tx1"/>
                </a:solidFill>
                <a:latin typeface="Times New Roman" pitchFamily="18" charset="0"/>
                <a:cs typeface="Times New Roman" pitchFamily="18" charset="0"/>
              </a:rPr>
              <a:t>Мария Николаевна имеет свой собственный персональный сайт, постоянно пополняет его методическими материалами, входит в различные педагогические сообщества. Она  регулярно обобщает и распространяет педагогический опыт, выступает на педагогических советах, методических советах, РМО,  научных конференциях, семинарах, принимает регулярное участие в </a:t>
            </a:r>
            <a:r>
              <a:rPr lang="ru-RU" sz="920" dirty="0" err="1" smtClean="0">
                <a:solidFill>
                  <a:schemeClr val="tx1"/>
                </a:solidFill>
                <a:latin typeface="Times New Roman" pitchFamily="18" charset="0"/>
                <a:cs typeface="Times New Roman" pitchFamily="18" charset="0"/>
              </a:rPr>
              <a:t>вебинарах</a:t>
            </a:r>
            <a:r>
              <a:rPr lang="ru-RU" sz="920" dirty="0" smtClean="0">
                <a:solidFill>
                  <a:schemeClr val="tx1"/>
                </a:solidFill>
                <a:latin typeface="Times New Roman" pitchFamily="18" charset="0"/>
                <a:cs typeface="Times New Roman" pitchFamily="18" charset="0"/>
              </a:rPr>
              <a:t>, публикует материалы на педагогических сайтах. </a:t>
            </a:r>
          </a:p>
          <a:p>
            <a:pPr indent="450000" algn="just"/>
            <a:r>
              <a:rPr lang="ru-RU" sz="920" dirty="0" smtClean="0">
                <a:solidFill>
                  <a:schemeClr val="tx1"/>
                </a:solidFill>
                <a:latin typeface="Times New Roman" pitchFamily="18" charset="0"/>
                <a:cs typeface="Times New Roman" pitchFamily="18" charset="0"/>
              </a:rPr>
              <a:t>       Педагог имеет коммуникативные и организаторские способности. Она требовательный и вместе с тем доброжелательный учитель, пользуется заслуженным авторитетом у учащихся, их родителей, коллег.</a:t>
            </a:r>
          </a:p>
        </p:txBody>
      </p:sp>
      <p:sp>
        <p:nvSpPr>
          <p:cNvPr id="5" name="Прямоугольник 4"/>
          <p:cNvSpPr/>
          <p:nvPr/>
        </p:nvSpPr>
        <p:spPr>
          <a:xfrm>
            <a:off x="0" y="714356"/>
            <a:ext cx="3143272" cy="1815882"/>
          </a:xfrm>
          <a:prstGeom prst="rect">
            <a:avLst/>
          </a:prstGeom>
          <a:ln>
            <a:noFill/>
          </a:ln>
        </p:spPr>
        <p:txBody>
          <a:bodyPr wrap="square">
            <a:spAutoFit/>
          </a:bodyPr>
          <a:lstStyle/>
          <a:p>
            <a:pPr algn="ctr"/>
            <a:r>
              <a:rPr lang="ru-RU" sz="1600" b="1" dirty="0" smtClean="0">
                <a:latin typeface="Century Schoolbook" pitchFamily="18" charset="0"/>
              </a:rPr>
              <a:t>учителя начальных классов высшей </a:t>
            </a:r>
            <a:r>
              <a:rPr lang="ru-RU" sz="1600" b="1" dirty="0" smtClean="0">
                <a:latin typeface="Century Schoolbook" pitchFamily="18" charset="0"/>
                <a:cs typeface="Times New Roman" pitchFamily="18" charset="0"/>
              </a:rPr>
              <a:t>квалификационной категории </a:t>
            </a:r>
            <a:r>
              <a:rPr lang="ru-RU" sz="1600" b="1" dirty="0" smtClean="0">
                <a:latin typeface="Century Schoolbook" pitchFamily="18" charset="0"/>
              </a:rPr>
              <a:t>МКОУ </a:t>
            </a:r>
            <a:r>
              <a:rPr lang="ru-RU" sz="1600" b="1" dirty="0" err="1" smtClean="0">
                <a:latin typeface="Century Schoolbook" pitchFamily="18" charset="0"/>
              </a:rPr>
              <a:t>Зюзинской</a:t>
            </a:r>
            <a:r>
              <a:rPr lang="ru-RU" sz="1600" b="1" dirty="0" smtClean="0">
                <a:latin typeface="Century Schoolbook" pitchFamily="18" charset="0"/>
              </a:rPr>
              <a:t> СОШ Барабинского района Новосибирской области</a:t>
            </a:r>
            <a:endParaRPr lang="ru-RU" sz="1600" b="1" dirty="0">
              <a:latin typeface="Century Schoolbook" pitchFamily="18" charset="0"/>
            </a:endParaRPr>
          </a:p>
        </p:txBody>
      </p:sp>
      <p:pic>
        <p:nvPicPr>
          <p:cNvPr id="5122" name="Picture 2"/>
          <p:cNvPicPr>
            <a:picLocks noChangeAspect="1" noChangeArrowheads="1"/>
          </p:cNvPicPr>
          <p:nvPr/>
        </p:nvPicPr>
        <p:blipFill>
          <a:blip r:embed="rId2"/>
          <a:srcRect l="25434" t="29701" r="23695" b="12067"/>
          <a:stretch>
            <a:fillRect/>
          </a:stretch>
        </p:blipFill>
        <p:spPr bwMode="auto">
          <a:xfrm>
            <a:off x="0" y="2682099"/>
            <a:ext cx="3214678" cy="41759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42918"/>
          </a:xfrm>
        </p:spPr>
        <p:txBody>
          <a:bodyPr>
            <a:noAutofit/>
          </a:bodyPr>
          <a:lstStyle/>
          <a:p>
            <a:r>
              <a:rPr lang="ru-RU" sz="4000" dirty="0" smtClean="0">
                <a:solidFill>
                  <a:srgbClr val="FF0000"/>
                </a:solidFill>
                <a:latin typeface="Arial Black" pitchFamily="34" charset="0"/>
                <a:cs typeface="Times New Roman" pitchFamily="18" charset="0"/>
              </a:rPr>
              <a:t>Писарчук Елена Николаевна</a:t>
            </a:r>
            <a:endParaRPr lang="ru-RU" sz="3600" b="1" dirty="0">
              <a:solidFill>
                <a:srgbClr val="FF0000"/>
              </a:solidFill>
              <a:latin typeface="Arial Black" pitchFamily="34" charset="0"/>
            </a:endParaRPr>
          </a:p>
        </p:txBody>
      </p:sp>
      <p:sp>
        <p:nvSpPr>
          <p:cNvPr id="3" name="Подзаголовок 2"/>
          <p:cNvSpPr>
            <a:spLocks noGrp="1"/>
          </p:cNvSpPr>
          <p:nvPr>
            <p:ph type="subTitle" idx="1"/>
          </p:nvPr>
        </p:nvSpPr>
        <p:spPr>
          <a:xfrm>
            <a:off x="2928926" y="714356"/>
            <a:ext cx="6072230" cy="5929354"/>
          </a:xfrm>
        </p:spPr>
        <p:txBody>
          <a:bodyPr>
            <a:noAutofit/>
          </a:bodyPr>
          <a:lstStyle/>
          <a:p>
            <a:pPr indent="450000" algn="just"/>
            <a:r>
              <a:rPr lang="ru-RU" sz="1100" dirty="0" smtClean="0">
                <a:solidFill>
                  <a:schemeClr val="tx1"/>
                </a:solidFill>
                <a:latin typeface="Times New Roman" pitchFamily="18" charset="0"/>
                <a:cs typeface="Times New Roman" pitchFamily="18" charset="0"/>
              </a:rPr>
              <a:t>Писарчук Елена Николаевна - творческий педагог. Учителя отличает высокий уровень профессионального мастерства, инициативы в организации образовательного процесса школы. Уроки учителя пробуждают творческие способности учащихся, так как используются разные способы организации работы,  чередование индивидуальных и групповых форм работы. Обучение тесно переплетается с воспитанием, педагог постоянно обращается к жизненному опыту учащихся, развивая тем самым личную заинтересованность в получении той или иной информации. В результате повышается качество усвоение учебного материала, мотивация к обучению сохраняется на высоком уровне. Обучающиеся показывают высокие результаты ОГЭ по математике, системность знаний, их прочность. </a:t>
            </a:r>
          </a:p>
          <a:p>
            <a:pPr indent="450000" algn="just"/>
            <a:r>
              <a:rPr lang="ru-RU" sz="1100" dirty="0" smtClean="0">
                <a:solidFill>
                  <a:schemeClr val="tx1"/>
                </a:solidFill>
                <a:latin typeface="Times New Roman" pitchFamily="18" charset="0"/>
                <a:cs typeface="Times New Roman" pitchFamily="18" charset="0"/>
              </a:rPr>
              <a:t>Елена Николаевна является классным руководителем 5 класса. Во внеклассной работе учитель основное внимание уделяет развитию интереса к предмету, формированию активной творческой личности. Обучающиеся Писарчук Е.Н. занимают призовые места в научно-практических конференциях, конкурсах, олимпиадах: XXVI районный конкурс проектных работ младших школьников, «Про часы и о часах», диплом I степени, </a:t>
            </a:r>
            <a:r>
              <a:rPr lang="ru-RU" sz="1100" dirty="0" err="1" smtClean="0">
                <a:solidFill>
                  <a:schemeClr val="tx1"/>
                </a:solidFill>
                <a:latin typeface="Times New Roman" pitchFamily="18" charset="0"/>
                <a:cs typeface="Times New Roman" pitchFamily="18" charset="0"/>
              </a:rPr>
              <a:t>Шацкая</a:t>
            </a:r>
            <a:r>
              <a:rPr lang="ru-RU" sz="1100" dirty="0" smtClean="0">
                <a:solidFill>
                  <a:schemeClr val="tx1"/>
                </a:solidFill>
                <a:latin typeface="Times New Roman" pitchFamily="18" charset="0"/>
                <a:cs typeface="Times New Roman" pitchFamily="18" charset="0"/>
              </a:rPr>
              <a:t> А.; фестиваль современной литературы для детей и юношества, дипломы I степени, Соболевская У.; конкурс коллажей «Посмотри вокруг - ты не одинок, друг!»,  дипломы I - II степени, </a:t>
            </a:r>
            <a:r>
              <a:rPr lang="ru-RU" sz="1100" dirty="0" err="1" smtClean="0">
                <a:solidFill>
                  <a:schemeClr val="tx1"/>
                </a:solidFill>
                <a:latin typeface="Times New Roman" pitchFamily="18" charset="0"/>
                <a:cs typeface="Times New Roman" pitchFamily="18" charset="0"/>
              </a:rPr>
              <a:t>Щанкин</a:t>
            </a:r>
            <a:r>
              <a:rPr lang="ru-RU" sz="1100" dirty="0" smtClean="0">
                <a:solidFill>
                  <a:schemeClr val="tx1"/>
                </a:solidFill>
                <a:latin typeface="Times New Roman" pitchFamily="18" charset="0"/>
                <a:cs typeface="Times New Roman" pitchFamily="18" charset="0"/>
              </a:rPr>
              <a:t> И., Бойко А.; региональный конкурс исполнителей песни среди детей и молодежи, диплом I степени, </a:t>
            </a:r>
            <a:r>
              <a:rPr lang="ru-RU" sz="1100" dirty="0" err="1" smtClean="0">
                <a:solidFill>
                  <a:schemeClr val="tx1"/>
                </a:solidFill>
                <a:latin typeface="Times New Roman" pitchFamily="18" charset="0"/>
                <a:cs typeface="Times New Roman" pitchFamily="18" charset="0"/>
              </a:rPr>
              <a:t>Логвиненко</a:t>
            </a:r>
            <a:r>
              <a:rPr lang="ru-RU" sz="1100" dirty="0" smtClean="0">
                <a:solidFill>
                  <a:schemeClr val="tx1"/>
                </a:solidFill>
                <a:latin typeface="Times New Roman" pitchFamily="18" charset="0"/>
                <a:cs typeface="Times New Roman" pitchFamily="18" charset="0"/>
              </a:rPr>
              <a:t> С.; конкурс «Экстремизму и терроризму – нет!», диплом за III место и др.  </a:t>
            </a:r>
          </a:p>
          <a:p>
            <a:pPr indent="450000" algn="just"/>
            <a:r>
              <a:rPr lang="ru-RU" sz="1100" dirty="0" smtClean="0">
                <a:solidFill>
                  <a:schemeClr val="tx1"/>
                </a:solidFill>
                <a:latin typeface="Times New Roman" pitchFamily="18" charset="0"/>
                <a:cs typeface="Times New Roman" pitchFamily="18" charset="0"/>
              </a:rPr>
              <a:t>Елена Николаевна постоянно повышает свой профессиональный уровень,  участвует в конкурсах педагогического мастерства. Это Всероссийский педагогический конкурс «Профессиональная компетентность», номинация «Информационно-коммуникационная компетентность педагога в соответствии с ФГОС», диплом победителя (1 место); Всероссийская </a:t>
            </a:r>
            <a:r>
              <a:rPr lang="ru-RU" sz="1100" dirty="0" err="1" smtClean="0">
                <a:solidFill>
                  <a:schemeClr val="tx1"/>
                </a:solidFill>
                <a:latin typeface="Times New Roman" pitchFamily="18" charset="0"/>
                <a:cs typeface="Times New Roman" pitchFamily="18" charset="0"/>
              </a:rPr>
              <a:t>онлайн-олимпиада</a:t>
            </a:r>
            <a:r>
              <a:rPr lang="ru-RU" sz="1100" dirty="0" smtClean="0">
                <a:solidFill>
                  <a:schemeClr val="tx1"/>
                </a:solidFill>
                <a:latin typeface="Times New Roman" pitchFamily="18" charset="0"/>
                <a:cs typeface="Times New Roman" pitchFamily="18" charset="0"/>
              </a:rPr>
              <a:t> </a:t>
            </a:r>
            <a:r>
              <a:rPr lang="ru-RU" sz="1100" dirty="0" err="1" smtClean="0">
                <a:solidFill>
                  <a:schemeClr val="tx1"/>
                </a:solidFill>
                <a:latin typeface="Times New Roman" pitchFamily="18" charset="0"/>
                <a:cs typeface="Times New Roman" pitchFamily="18" charset="0"/>
              </a:rPr>
              <a:t>Учи.ру</a:t>
            </a:r>
            <a:r>
              <a:rPr lang="ru-RU" sz="1100" dirty="0" smtClean="0">
                <a:solidFill>
                  <a:schemeClr val="tx1"/>
                </a:solidFill>
                <a:latin typeface="Times New Roman" pitchFamily="18" charset="0"/>
                <a:cs typeface="Times New Roman" pitchFamily="18" charset="0"/>
              </a:rPr>
              <a:t> по математике для 5-11 классов, благодарственное письмо, грамота за 1 место; Всероссийский образовательный марафон «Путешествие в Индию», диплом, 3 место; Всероссийский образовательный марафон «Покорение в Рима», диплом, 3 место.</a:t>
            </a:r>
          </a:p>
          <a:p>
            <a:pPr indent="450000" algn="just"/>
            <a:r>
              <a:rPr lang="ru-RU" sz="1100" dirty="0" smtClean="0">
                <a:solidFill>
                  <a:schemeClr val="tx1"/>
                </a:solidFill>
                <a:latin typeface="Times New Roman" pitchFamily="18" charset="0"/>
                <a:cs typeface="Times New Roman" pitchFamily="18" charset="0"/>
              </a:rPr>
              <a:t>Писарчук Е.Н. обладает способностями быстро налаживать контакты с различными людьми, поддерживать добрые взаимоотношения. Много лет Елена Николаевна является администратором ГИС НСО «Электронная школа», выполняет свою работу всегда качественно. В коллективе учителей, детей и родителей пользуется заслуженным уважением. </a:t>
            </a:r>
          </a:p>
          <a:p>
            <a:pPr indent="450000" algn="just"/>
            <a:r>
              <a:rPr lang="ru-RU" sz="1100" dirty="0" smtClean="0">
                <a:solidFill>
                  <a:schemeClr val="tx1"/>
                </a:solidFill>
                <a:latin typeface="Times New Roman" pitchFamily="18" charset="0"/>
                <a:cs typeface="Times New Roman" pitchFamily="18" charset="0"/>
              </a:rPr>
              <a:t>Писарчук Е.Н. имеет награду «Почётная грамота Министерства образования и науки РФ», 2011г., награждена Благодарственным письмом ГД РФ в 2021 году. </a:t>
            </a:r>
          </a:p>
          <a:p>
            <a:pPr indent="450000" algn="just"/>
            <a:endParaRPr lang="ru-RU" sz="1100" dirty="0" smtClean="0">
              <a:solidFill>
                <a:schemeClr val="tx1"/>
              </a:solidFill>
              <a:latin typeface="Times New Roman" pitchFamily="18" charset="0"/>
              <a:cs typeface="Times New Roman" pitchFamily="18" charset="0"/>
            </a:endParaRPr>
          </a:p>
          <a:p>
            <a:pPr indent="450000" algn="just"/>
            <a:endParaRPr lang="ru-RU" sz="11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642918"/>
            <a:ext cx="3000396" cy="1815882"/>
          </a:xfrm>
          <a:prstGeom prst="rect">
            <a:avLst/>
          </a:prstGeom>
          <a:ln>
            <a:noFill/>
          </a:ln>
        </p:spPr>
        <p:txBody>
          <a:bodyPr wrap="square">
            <a:spAutoFit/>
          </a:bodyPr>
          <a:lstStyle/>
          <a:p>
            <a:pPr algn="ctr"/>
            <a:r>
              <a:rPr lang="ru-RU" sz="1600" b="1" dirty="0" smtClean="0">
                <a:latin typeface="Century Gothic" pitchFamily="34" charset="0"/>
              </a:rPr>
              <a:t>учитель математики высшей квалификационной категории МКОУ Козловской СОШ</a:t>
            </a:r>
          </a:p>
          <a:p>
            <a:pPr algn="ctr"/>
            <a:r>
              <a:rPr lang="ru-RU" sz="1600" b="1" dirty="0" smtClean="0">
                <a:latin typeface="Century Gothic" pitchFamily="34" charset="0"/>
                <a:cs typeface="Times New Roman" pitchFamily="18" charset="0"/>
              </a:rPr>
              <a:t>Барабинского района Новосибирской области</a:t>
            </a:r>
            <a:endParaRPr lang="ru-RU" sz="1600" b="1" dirty="0">
              <a:latin typeface="Century Gothic" pitchFamily="34" charset="0"/>
              <a:cs typeface="Times New Roman" pitchFamily="18" charset="0"/>
            </a:endParaRPr>
          </a:p>
        </p:txBody>
      </p:sp>
      <p:pic>
        <p:nvPicPr>
          <p:cNvPr id="7" name="Рисунок 6" descr="C:\Users\User\Downloads\IMG-20191223-WA0003.jpg"/>
          <p:cNvPicPr/>
          <p:nvPr/>
        </p:nvPicPr>
        <p:blipFill>
          <a:blip r:embed="rId2" cstate="print"/>
          <a:srcRect/>
          <a:stretch>
            <a:fillRect/>
          </a:stretch>
        </p:blipFill>
        <p:spPr bwMode="auto">
          <a:xfrm>
            <a:off x="0" y="2857496"/>
            <a:ext cx="2928926" cy="40005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42918"/>
          </a:xfrm>
        </p:spPr>
        <p:txBody>
          <a:bodyPr>
            <a:noAutofit/>
          </a:bodyPr>
          <a:lstStyle/>
          <a:p>
            <a:r>
              <a:rPr lang="ru-RU" sz="3400" dirty="0" smtClean="0">
                <a:solidFill>
                  <a:srgbClr val="FF0000"/>
                </a:solidFill>
                <a:latin typeface="Arial Black" pitchFamily="34" charset="0"/>
              </a:rPr>
              <a:t>Уханева Ирина Алексеевна</a:t>
            </a:r>
            <a:endParaRPr lang="ru-RU" sz="34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071770" y="571480"/>
            <a:ext cx="5929386" cy="6286520"/>
          </a:xfrm>
        </p:spPr>
        <p:txBody>
          <a:bodyPr>
            <a:noAutofit/>
          </a:bodyPr>
          <a:lstStyle/>
          <a:p>
            <a:pPr indent="450000" algn="just"/>
            <a:r>
              <a:rPr lang="ru-RU" sz="1100" dirty="0" smtClean="0">
                <a:solidFill>
                  <a:schemeClr val="tx1"/>
                </a:solidFill>
                <a:latin typeface="Times New Roman" pitchFamily="18" charset="0"/>
                <a:cs typeface="Times New Roman" pitchFamily="18" charset="0"/>
              </a:rPr>
              <a:t>В МКОУ </a:t>
            </a:r>
            <a:r>
              <a:rPr lang="ru-RU" sz="1100" dirty="0" err="1" smtClean="0">
                <a:solidFill>
                  <a:schemeClr val="tx1"/>
                </a:solidFill>
                <a:latin typeface="Times New Roman" pitchFamily="18" charset="0"/>
                <a:cs typeface="Times New Roman" pitchFamily="18" charset="0"/>
              </a:rPr>
              <a:t>Новочановской</a:t>
            </a:r>
            <a:r>
              <a:rPr lang="ru-RU" sz="1100" dirty="0" smtClean="0">
                <a:solidFill>
                  <a:schemeClr val="tx1"/>
                </a:solidFill>
                <a:latin typeface="Times New Roman" pitchFamily="18" charset="0"/>
                <a:cs typeface="Times New Roman" pitchFamily="18" charset="0"/>
              </a:rPr>
              <a:t> СОШ Ирина Алексеевна работает с 2002 года. Это эрудированный, грамотный, ответственный, творчески работающий учитель, свободно ориентирующийся в современных психолого-педагогических концепциях обучения, обладающий высоким уровнем научно-методических знаний по предмету, знаниями нормативно-правовых, программно-методических, организационно-педагогических основ управления образовательным процессом. О хорошем уровне </a:t>
            </a:r>
            <a:r>
              <a:rPr lang="ru-RU" sz="1100" dirty="0" err="1" smtClean="0">
                <a:solidFill>
                  <a:schemeClr val="tx1"/>
                </a:solidFill>
                <a:latin typeface="Times New Roman" pitchFamily="18" charset="0"/>
                <a:cs typeface="Times New Roman" pitchFamily="18" charset="0"/>
              </a:rPr>
              <a:t>мотивированности</a:t>
            </a:r>
            <a:r>
              <a:rPr lang="ru-RU" sz="1100" dirty="0" smtClean="0">
                <a:solidFill>
                  <a:schemeClr val="tx1"/>
                </a:solidFill>
                <a:latin typeface="Times New Roman" pitchFamily="18" charset="0"/>
                <a:cs typeface="Times New Roman" pitchFamily="18" charset="0"/>
              </a:rPr>
              <a:t> обучающихся свидетельствуют показатели результативности по предметам. Качественная успеваемость по русскому языку составляет 45%, по литературе - 60%. 100% выпускников школы сдают Единый государственный экзамен и Основной государственный экзамен по русскому языку, получая аттестаты об основном и среднем общем </a:t>
            </a:r>
            <a:r>
              <a:rPr lang="ru-RU" sz="1100" dirty="0" err="1" smtClean="0">
                <a:solidFill>
                  <a:schemeClr val="tx1"/>
                </a:solidFill>
                <a:latin typeface="Times New Roman" pitchFamily="18" charset="0"/>
                <a:cs typeface="Times New Roman" pitchFamily="18" charset="0"/>
              </a:rPr>
              <a:t>образовании.Большое</a:t>
            </a:r>
            <a:r>
              <a:rPr lang="ru-RU" sz="1100" dirty="0" smtClean="0">
                <a:solidFill>
                  <a:schemeClr val="tx1"/>
                </a:solidFill>
                <a:latin typeface="Times New Roman" pitchFamily="18" charset="0"/>
                <a:cs typeface="Times New Roman" pitchFamily="18" charset="0"/>
              </a:rPr>
              <a:t> внимание учитель уделяет работе с одаренными детьми, что подтверждается достижениями учащихся в 2021-2022учебном году: в 2022 году ученица Ирины Алексеевны призер муниципального этапа Всероссийской олимпиады школьников по русскому языку, участница регионального этапа Всероссийской олимпиады школьников, 7 победителей всероссийской </a:t>
            </a:r>
            <a:r>
              <a:rPr lang="ru-RU" sz="1100" dirty="0" err="1" smtClean="0">
                <a:solidFill>
                  <a:schemeClr val="tx1"/>
                </a:solidFill>
                <a:latin typeface="Times New Roman" pitchFamily="18" charset="0"/>
                <a:cs typeface="Times New Roman" pitchFamily="18" charset="0"/>
              </a:rPr>
              <a:t>онлайн-олимпиады</a:t>
            </a:r>
            <a:r>
              <a:rPr lang="ru-RU" sz="1100" dirty="0" smtClean="0">
                <a:solidFill>
                  <a:schemeClr val="tx1"/>
                </a:solidFill>
                <a:latin typeface="Times New Roman" pitchFamily="18" charset="0"/>
                <a:cs typeface="Times New Roman" pitchFamily="18" charset="0"/>
              </a:rPr>
              <a:t> </a:t>
            </a:r>
            <a:r>
              <a:rPr lang="ru-RU" sz="1100" dirty="0" err="1" smtClean="0">
                <a:solidFill>
                  <a:schemeClr val="tx1"/>
                </a:solidFill>
                <a:latin typeface="Times New Roman" pitchFamily="18" charset="0"/>
                <a:cs typeface="Times New Roman" pitchFamily="18" charset="0"/>
              </a:rPr>
              <a:t>Учи.ру</a:t>
            </a:r>
            <a:r>
              <a:rPr lang="ru-RU" sz="1100" dirty="0" smtClean="0">
                <a:solidFill>
                  <a:schemeClr val="tx1"/>
                </a:solidFill>
                <a:latin typeface="Times New Roman" pitchFamily="18" charset="0"/>
                <a:cs typeface="Times New Roman" pitchFamily="18" charset="0"/>
              </a:rPr>
              <a:t> по русскому языку, 10 победителей по литературе для учащихся 1-9 классов,3 победителя и 2 призера областной интеллектуальная </a:t>
            </a:r>
            <a:r>
              <a:rPr lang="ru-RU" sz="1100" dirty="0" err="1" smtClean="0">
                <a:solidFill>
                  <a:schemeClr val="tx1"/>
                </a:solidFill>
                <a:latin typeface="Times New Roman" pitchFamily="18" charset="0"/>
                <a:cs typeface="Times New Roman" pitchFamily="18" charset="0"/>
              </a:rPr>
              <a:t>онлайн-игра</a:t>
            </a:r>
            <a:r>
              <a:rPr lang="ru-RU" sz="1100" dirty="0" smtClean="0">
                <a:solidFill>
                  <a:schemeClr val="tx1"/>
                </a:solidFill>
                <a:latin typeface="Times New Roman" pitchFamily="18" charset="0"/>
                <a:cs typeface="Times New Roman" pitchFamily="18" charset="0"/>
              </a:rPr>
              <a:t> «Достояние Сибири»,1 победитель и 2 призера второй областной интеллектуальной </a:t>
            </a:r>
            <a:r>
              <a:rPr lang="ru-RU" sz="1100" dirty="0" err="1" smtClean="0">
                <a:solidFill>
                  <a:schemeClr val="tx1"/>
                </a:solidFill>
                <a:latin typeface="Times New Roman" pitchFamily="18" charset="0"/>
                <a:cs typeface="Times New Roman" pitchFamily="18" charset="0"/>
              </a:rPr>
              <a:t>онлайн-игры</a:t>
            </a:r>
            <a:r>
              <a:rPr lang="ru-RU" sz="1100" dirty="0" smtClean="0">
                <a:solidFill>
                  <a:schemeClr val="tx1"/>
                </a:solidFill>
                <a:latin typeface="Times New Roman" pitchFamily="18" charset="0"/>
                <a:cs typeface="Times New Roman" pitchFamily="18" charset="0"/>
              </a:rPr>
              <a:t> среди обучающихся 5-9 классах «В мире сказок», 1 победитель и 2 призера 3 областной интеллектуальной </a:t>
            </a:r>
            <a:r>
              <a:rPr lang="ru-RU" sz="1100" dirty="0" err="1" smtClean="0">
                <a:solidFill>
                  <a:schemeClr val="tx1"/>
                </a:solidFill>
                <a:latin typeface="Times New Roman" pitchFamily="18" charset="0"/>
                <a:cs typeface="Times New Roman" pitchFamily="18" charset="0"/>
              </a:rPr>
              <a:t>онлайн-игры</a:t>
            </a:r>
            <a:r>
              <a:rPr lang="ru-RU" sz="1100" dirty="0" smtClean="0">
                <a:solidFill>
                  <a:schemeClr val="tx1"/>
                </a:solidFill>
                <a:latin typeface="Times New Roman" pitchFamily="18" charset="0"/>
                <a:cs typeface="Times New Roman" pitchFamily="18" charset="0"/>
              </a:rPr>
              <a:t> «Русское народное творчество», 2победителя и 1 призер четвертой областной интеллектуальной </a:t>
            </a:r>
            <a:r>
              <a:rPr lang="ru-RU" sz="1100" dirty="0" err="1" smtClean="0">
                <a:solidFill>
                  <a:schemeClr val="tx1"/>
                </a:solidFill>
                <a:latin typeface="Times New Roman" pitchFamily="18" charset="0"/>
                <a:cs typeface="Times New Roman" pitchFamily="18" charset="0"/>
              </a:rPr>
              <a:t>онлайн-игра</a:t>
            </a:r>
            <a:r>
              <a:rPr lang="ru-RU" sz="1100" dirty="0" smtClean="0">
                <a:solidFill>
                  <a:schemeClr val="tx1"/>
                </a:solidFill>
                <a:latin typeface="Times New Roman" pitchFamily="18" charset="0"/>
                <a:cs typeface="Times New Roman" pitchFamily="18" charset="0"/>
              </a:rPr>
              <a:t> «Весь мир – театр».В районной интеллектуальной игре «Новосибирской области 85 лет» две команды заняли </a:t>
            </a:r>
            <a:r>
              <a:rPr lang="en-US" sz="1100" dirty="0" smtClean="0">
                <a:solidFill>
                  <a:schemeClr val="tx1"/>
                </a:solidFill>
                <a:latin typeface="Times New Roman" pitchFamily="18" charset="0"/>
                <a:cs typeface="Times New Roman" pitchFamily="18" charset="0"/>
              </a:rPr>
              <a:t>II</a:t>
            </a:r>
            <a:r>
              <a:rPr lang="ru-RU" sz="1100" dirty="0" err="1" smtClean="0">
                <a:solidFill>
                  <a:schemeClr val="tx1"/>
                </a:solidFill>
                <a:latin typeface="Times New Roman" pitchFamily="18" charset="0"/>
                <a:cs typeface="Times New Roman" pitchFamily="18" charset="0"/>
              </a:rPr>
              <a:t>место.В</a:t>
            </a:r>
            <a:r>
              <a:rPr lang="ru-RU" sz="1100" dirty="0" smtClean="0">
                <a:solidFill>
                  <a:schemeClr val="tx1"/>
                </a:solidFill>
                <a:latin typeface="Times New Roman" pitchFamily="18" charset="0"/>
                <a:cs typeface="Times New Roman" pitchFamily="18" charset="0"/>
              </a:rPr>
              <a:t> 2021 году Ирина Алексеевна стала призером областного конкурса на лучшую организацию работы по профилактике детского дорожно-транспортного травматизма среди общеобразовательных организаций Новосибирской области (III место), победителем областного конкурса социальной рекламы «Школа – территория здорового образа жизни». Приняла личное участие во Всероссийском литературном конкурсе «Герои Великой Победы».</a:t>
            </a:r>
          </a:p>
          <a:p>
            <a:pPr indent="450000" algn="just"/>
            <a:r>
              <a:rPr lang="ru-RU" sz="1100" dirty="0" smtClean="0">
                <a:solidFill>
                  <a:schemeClr val="tx1"/>
                </a:solidFill>
                <a:latin typeface="Times New Roman" pitchFamily="18" charset="0"/>
                <a:cs typeface="Times New Roman" pitchFamily="18" charset="0"/>
              </a:rPr>
              <a:t>Ирина Алексеевна активно распространяет свой педагогический опыт на семинарах и конференциях разного уровня, на заседаниях районных методических объединений и педагогических советах. Имеет более 15 интернет публикаций по дидактическим и управленческим вопросам, которые размещены на персональных страничках сайтов (</a:t>
            </a:r>
            <a:r>
              <a:rPr lang="ru-RU" sz="1100" dirty="0" err="1" smtClean="0">
                <a:solidFill>
                  <a:schemeClr val="tx1"/>
                </a:solidFill>
                <a:latin typeface="Times New Roman" pitchFamily="18" charset="0"/>
                <a:cs typeface="Times New Roman" pitchFamily="18" charset="0"/>
              </a:rPr>
              <a:t>infourok.ru</a:t>
            </a:r>
            <a:r>
              <a:rPr lang="ru-RU" sz="1100" dirty="0" smtClean="0">
                <a:solidFill>
                  <a:schemeClr val="tx1"/>
                </a:solidFill>
                <a:latin typeface="Times New Roman" pitchFamily="18" charset="0"/>
                <a:cs typeface="Times New Roman" pitchFamily="18" charset="0"/>
              </a:rPr>
              <a:t>., </a:t>
            </a:r>
            <a:r>
              <a:rPr lang="ru-RU" sz="1100" dirty="0" err="1" smtClean="0">
                <a:solidFill>
                  <a:schemeClr val="tx1"/>
                </a:solidFill>
                <a:latin typeface="Times New Roman" pitchFamily="18" charset="0"/>
                <a:cs typeface="Times New Roman" pitchFamily="18" charset="0"/>
              </a:rPr>
              <a:t>znanio.ru</a:t>
            </a:r>
            <a:r>
              <a:rPr lang="ru-RU" sz="1100" dirty="0" smtClean="0">
                <a:solidFill>
                  <a:schemeClr val="tx1"/>
                </a:solidFill>
                <a:latin typeface="Times New Roman" pitchFamily="18" charset="0"/>
                <a:cs typeface="Times New Roman" pitchFamily="18" charset="0"/>
              </a:rPr>
              <a:t>, PRODLENKA)</a:t>
            </a:r>
          </a:p>
          <a:p>
            <a:pPr indent="450000" algn="just"/>
            <a:r>
              <a:rPr lang="ru-RU" sz="1100" dirty="0" smtClean="0">
                <a:solidFill>
                  <a:schemeClr val="tx1"/>
                </a:solidFill>
                <a:latin typeface="Times New Roman" pitchFamily="18" charset="0"/>
                <a:cs typeface="Times New Roman" pitchFamily="18" charset="0"/>
              </a:rPr>
              <a:t>Ирина Алексеевна – позитивный человек с активной жизненной позицией, ведет большую общественную работу, возглавляет профсоюзный комитет школы.</a:t>
            </a:r>
          </a:p>
          <a:p>
            <a:pPr indent="450000" algn="just"/>
            <a:r>
              <a:rPr lang="ru-RU" sz="1100" dirty="0" smtClean="0">
                <a:solidFill>
                  <a:schemeClr val="tx1"/>
                </a:solidFill>
                <a:latin typeface="Times New Roman" pitchFamily="18" charset="0"/>
                <a:cs typeface="Times New Roman" pitchFamily="18" charset="0"/>
              </a:rPr>
              <a:t>Награждена Почетной грамотой министерства образования, науки и инновационной политики Новосибирской области, 2011 год, Почетной грамотой Управления образования администрации Барабинского района, 2016 год, </a:t>
            </a:r>
          </a:p>
          <a:p>
            <a:pPr indent="450000" algn="just"/>
            <a:endParaRPr lang="ru-RU" sz="1100" dirty="0" smtClean="0">
              <a:solidFill>
                <a:schemeClr val="tx1"/>
              </a:solidFill>
              <a:latin typeface="Times New Roman" pitchFamily="18" charset="0"/>
              <a:cs typeface="Times New Roman" pitchFamily="18" charset="0"/>
            </a:endParaRPr>
          </a:p>
          <a:p>
            <a:pPr indent="450000" algn="just"/>
            <a:endParaRPr lang="ru-RU" sz="11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642918"/>
            <a:ext cx="3214678" cy="1815882"/>
          </a:xfrm>
          <a:prstGeom prst="rect">
            <a:avLst/>
          </a:prstGeom>
          <a:ln>
            <a:noFill/>
          </a:ln>
        </p:spPr>
        <p:txBody>
          <a:bodyPr wrap="square">
            <a:spAutoFit/>
          </a:bodyPr>
          <a:lstStyle/>
          <a:p>
            <a:pPr algn="ctr"/>
            <a:r>
              <a:rPr lang="ru-RU" sz="1600" b="1" dirty="0" smtClean="0">
                <a:latin typeface="Century Gothic" pitchFamily="34" charset="0"/>
              </a:rPr>
              <a:t>учитель русского языка и литературы</a:t>
            </a:r>
          </a:p>
          <a:p>
            <a:pPr algn="ctr"/>
            <a:r>
              <a:rPr lang="ru-RU" sz="1600" b="1" dirty="0" smtClean="0">
                <a:latin typeface="Century Gothic" pitchFamily="34" charset="0"/>
              </a:rPr>
              <a:t>высшей квалификационной категории МКОУ </a:t>
            </a:r>
            <a:r>
              <a:rPr lang="ru-RU" sz="1600" b="1" dirty="0" err="1" smtClean="0">
                <a:latin typeface="Century Gothic" pitchFamily="34" charset="0"/>
              </a:rPr>
              <a:t>Новочановской</a:t>
            </a:r>
            <a:r>
              <a:rPr lang="ru-RU" sz="1600" b="1" dirty="0" smtClean="0">
                <a:latin typeface="Century Gothic" pitchFamily="34" charset="0"/>
              </a:rPr>
              <a:t> СОШ</a:t>
            </a:r>
          </a:p>
          <a:p>
            <a:pPr algn="ctr"/>
            <a:r>
              <a:rPr lang="ru-RU" sz="1600" b="1" dirty="0" smtClean="0">
                <a:latin typeface="Century Gothic" pitchFamily="34" charset="0"/>
                <a:cs typeface="Times New Roman" pitchFamily="18" charset="0"/>
              </a:rPr>
              <a:t>Барабинского района Новосибирской области</a:t>
            </a:r>
            <a:endParaRPr lang="ru-RU" sz="1600" b="1" dirty="0">
              <a:latin typeface="Century Gothic" pitchFamily="34"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0" y="2465720"/>
            <a:ext cx="2928926" cy="4392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785794"/>
          </a:xfrm>
        </p:spPr>
        <p:txBody>
          <a:bodyPr>
            <a:noAutofit/>
          </a:bodyPr>
          <a:lstStyle/>
          <a:p>
            <a:r>
              <a:rPr lang="ru-RU" sz="4000" dirty="0" smtClean="0">
                <a:solidFill>
                  <a:srgbClr val="FF0000"/>
                </a:solidFill>
                <a:latin typeface="Arial Black" pitchFamily="34" charset="0"/>
                <a:cs typeface="Times New Roman" pitchFamily="18" charset="0"/>
              </a:rPr>
              <a:t>Дятлова Ольга Станиславовна</a:t>
            </a:r>
            <a:endParaRPr lang="ru-RU" sz="37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071802" y="714356"/>
            <a:ext cx="5929386" cy="5429288"/>
          </a:xfrm>
        </p:spPr>
        <p:txBody>
          <a:bodyPr>
            <a:noAutofit/>
          </a:bodyPr>
          <a:lstStyle/>
          <a:p>
            <a:pPr indent="450000" algn="just"/>
            <a:r>
              <a:rPr lang="ru-RU" sz="1100" dirty="0" smtClean="0">
                <a:solidFill>
                  <a:schemeClr val="tx1"/>
                </a:solidFill>
                <a:latin typeface="Times New Roman" pitchFamily="18" charset="0"/>
                <a:cs typeface="Times New Roman" pitchFamily="18" charset="0"/>
              </a:rPr>
              <a:t>Дятлова Ольга Станиславовна,  учитель русского языка и литературы МКОУ </a:t>
            </a:r>
            <a:r>
              <a:rPr lang="ru-RU" sz="1100" dirty="0" err="1" smtClean="0">
                <a:solidFill>
                  <a:schemeClr val="tx1"/>
                </a:solidFill>
                <a:latin typeface="Times New Roman" pitchFamily="18" charset="0"/>
                <a:cs typeface="Times New Roman" pitchFamily="18" charset="0"/>
              </a:rPr>
              <a:t>Новоярковской</a:t>
            </a:r>
            <a:r>
              <a:rPr lang="ru-RU" sz="1100" dirty="0" smtClean="0">
                <a:solidFill>
                  <a:schemeClr val="tx1"/>
                </a:solidFill>
                <a:latin typeface="Times New Roman" pitchFamily="18" charset="0"/>
                <a:cs typeface="Times New Roman" pitchFamily="18" charset="0"/>
              </a:rPr>
              <a:t> СОШ Барабинского района Новосибирской области, общий педагогический стаж работы 28 лет,  высшее образование, высшая квалификационная категория. Ольга Станиславовна грамотный, ответственный, творчески работающий учитель, свободно ориентирующийся в современных психолого-педагогических концепциях обучения, обладающий высоким уровнем научно-методических знаний по предмету, знаниями нормативно-правовых, программно-методических, организационно-педагогических основ  управления образовательным процессом.</a:t>
            </a:r>
          </a:p>
          <a:p>
            <a:pPr indent="450000" algn="just"/>
            <a:r>
              <a:rPr lang="ru-RU" sz="1100" dirty="0" smtClean="0">
                <a:solidFill>
                  <a:schemeClr val="tx1"/>
                </a:solidFill>
                <a:latin typeface="Times New Roman" pitchFamily="18" charset="0"/>
                <a:cs typeface="Times New Roman" pitchFamily="18" charset="0"/>
              </a:rPr>
              <a:t>   Для обеспечения устойчивых положительных результатов в учебно-воспитательном процессе педагог умело применяет дифференцированный подход к учащимся, использует оптимальное сочетание методов, форм и средств обучения. Практикует нестандартные подходы в процессе преподавания русского языка и литературы, позволяющие активизировать деятельность учеников, развивать их инициативу и создавать развивающую речевую среду. </a:t>
            </a:r>
          </a:p>
          <a:p>
            <a:pPr indent="450000" algn="just"/>
            <a:r>
              <a:rPr lang="ru-RU" sz="1100" dirty="0" smtClean="0">
                <a:solidFill>
                  <a:schemeClr val="tx1"/>
                </a:solidFill>
                <a:latin typeface="Times New Roman" pitchFamily="18" charset="0"/>
                <a:cs typeface="Times New Roman" pitchFamily="18" charset="0"/>
              </a:rPr>
              <a:t>    О хорошем уровне </a:t>
            </a:r>
            <a:r>
              <a:rPr lang="ru-RU" sz="1100" dirty="0" err="1" smtClean="0">
                <a:solidFill>
                  <a:schemeClr val="tx1"/>
                </a:solidFill>
                <a:latin typeface="Times New Roman" pitchFamily="18" charset="0"/>
                <a:cs typeface="Times New Roman" pitchFamily="18" charset="0"/>
              </a:rPr>
              <a:t>мотивированности</a:t>
            </a:r>
            <a:r>
              <a:rPr lang="ru-RU" sz="1100" dirty="0" smtClean="0">
                <a:solidFill>
                  <a:schemeClr val="tx1"/>
                </a:solidFill>
                <a:latin typeface="Times New Roman" pitchFamily="18" charset="0"/>
                <a:cs typeface="Times New Roman" pitchFamily="18" charset="0"/>
              </a:rPr>
              <a:t> и подготовленности обучающихся свидетельствуют показатели результативности итоговой государственной аттестации по русскому языку: в 2021 году 100% выпускников 9 класса   прошли итоговую государственную аттестацию по русскому языку, набрав средний результат 26,6 балла (средняя оценка «4,2»), что является выше среднего показателя по району и  области.</a:t>
            </a:r>
          </a:p>
          <a:p>
            <a:pPr indent="450000" algn="just"/>
            <a:r>
              <a:rPr lang="ru-RU" sz="1100" dirty="0" smtClean="0">
                <a:solidFill>
                  <a:schemeClr val="tx1"/>
                </a:solidFill>
                <a:latin typeface="Times New Roman" pitchFamily="18" charset="0"/>
                <a:cs typeface="Times New Roman" pitchFamily="18" charset="0"/>
              </a:rPr>
              <a:t>       В основе учебно-воспитательной деятельности Дятловой О.С. лежит принцип педагогической поддержки,  что позволяет обучающимся достигать хороших результатов в обучении и развитии творческих способностей. В 2021-2022 учебном году  ученики Ольги Станиславовны стали  участниками, победителями и лауреатами в  конкурсах различных уровней. Всероссийские: детско-юношеский конкурс выразительного чтения «Краски осени» (1 место по Сибирскому федеральному округу, 1 место по Новосибирской области, 2021 г.), детско-юношеский литературный конкурс «Есть женщины…» (1 место по Новосибирской области, 2 место по Российской Федерации, 2021 г.), конкурс «Зарубежная поэзия» (1 место (2), 2 место (2), 3 место (2), 2021 г.), литературный конкурс «Напиши мне письмо» (1 и 2 место, 2021 г.). Региональные: литературный конкурс в номинации «Журналистика» «Это наш край» (победитель, 2 место, 2021 г.). Районные: муниципальный этап Всероссийского конкурса сочинений «Без срока давности- 2021» (лауреат, 2021 г.) и конкурса сочинений «Без срока давности- 2022» (участник, 2022 г.) конкурс творческих работ «Я - будущий педагог» в номинации «Сочинение» (победитель 2 место, 2021 г.). </a:t>
            </a:r>
          </a:p>
          <a:p>
            <a:pPr indent="450000" algn="just"/>
            <a:r>
              <a:rPr lang="ru-RU" sz="1100" dirty="0" smtClean="0">
                <a:solidFill>
                  <a:schemeClr val="tx1"/>
                </a:solidFill>
                <a:latin typeface="Times New Roman" pitchFamily="18" charset="0"/>
                <a:cs typeface="Times New Roman" pitchFamily="18" charset="0"/>
              </a:rPr>
              <a:t>        В 2021 году педагог являлся членом комиссии по проверке конкурсных работ Всероссийского конкурса сочинений «Без срока давности» на муниципальном этапе. </a:t>
            </a:r>
          </a:p>
          <a:p>
            <a:pPr indent="450000" algn="just"/>
            <a:endParaRPr lang="ru-RU" sz="1100" dirty="0" smtClean="0">
              <a:solidFill>
                <a:schemeClr val="tx1"/>
              </a:solidFill>
              <a:latin typeface="Times New Roman" pitchFamily="18" charset="0"/>
              <a:cs typeface="Times New Roman" pitchFamily="18" charset="0"/>
            </a:endParaRPr>
          </a:p>
          <a:p>
            <a:pPr indent="450000" algn="just"/>
            <a:endParaRPr lang="ru-RU" sz="1100" dirty="0" smtClean="0">
              <a:solidFill>
                <a:schemeClr val="tx1"/>
              </a:solidFill>
              <a:latin typeface="Times New Roman" pitchFamily="18" charset="0"/>
              <a:cs typeface="Times New Roman" pitchFamily="18" charset="0"/>
            </a:endParaRPr>
          </a:p>
          <a:p>
            <a:pPr indent="450000" algn="just"/>
            <a:endParaRPr lang="ru-RU" sz="11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928670"/>
            <a:ext cx="3071802" cy="1815882"/>
          </a:xfrm>
          <a:prstGeom prst="rect">
            <a:avLst/>
          </a:prstGeom>
          <a:ln>
            <a:noFill/>
          </a:ln>
        </p:spPr>
        <p:txBody>
          <a:bodyPr wrap="square">
            <a:spAutoFit/>
          </a:bodyPr>
          <a:lstStyle/>
          <a:p>
            <a:pPr algn="ctr"/>
            <a:r>
              <a:rPr lang="ru-RU" sz="1600" b="1" dirty="0" smtClean="0">
                <a:latin typeface="Century Schoolbook" pitchFamily="18" charset="0"/>
              </a:rPr>
              <a:t>учитель русского языка и литературы высшей квалификационной категории МКОУ </a:t>
            </a:r>
            <a:r>
              <a:rPr lang="ru-RU" sz="1600" b="1" dirty="0" err="1" smtClean="0">
                <a:latin typeface="Century Schoolbook" pitchFamily="18" charset="0"/>
              </a:rPr>
              <a:t>Новоярковской</a:t>
            </a:r>
            <a:r>
              <a:rPr lang="ru-RU" sz="1600" b="1" dirty="0" smtClean="0">
                <a:latin typeface="Century Schoolbook" pitchFamily="18" charset="0"/>
              </a:rPr>
              <a:t> СОШ </a:t>
            </a:r>
            <a:r>
              <a:rPr lang="ru-RU" sz="1600" b="1" dirty="0" smtClean="0">
                <a:latin typeface="Century Schoolbook" pitchFamily="18" charset="0"/>
                <a:cs typeface="Times New Roman" pitchFamily="18" charset="0"/>
              </a:rPr>
              <a:t>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9458" name="Picture 2"/>
          <p:cNvPicPr>
            <a:picLocks noChangeAspect="1" noChangeArrowheads="1"/>
          </p:cNvPicPr>
          <p:nvPr/>
        </p:nvPicPr>
        <p:blipFill>
          <a:blip r:embed="rId2"/>
          <a:srcRect l="21898" r="19597"/>
          <a:stretch>
            <a:fillRect/>
          </a:stretch>
        </p:blipFill>
        <p:spPr bwMode="auto">
          <a:xfrm>
            <a:off x="-1" y="2857496"/>
            <a:ext cx="3120671" cy="40005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42918"/>
          </a:xfrm>
        </p:spPr>
        <p:txBody>
          <a:bodyPr>
            <a:noAutofit/>
          </a:bodyPr>
          <a:lstStyle/>
          <a:p>
            <a:r>
              <a:rPr lang="ru-RU" sz="3400" dirty="0" err="1" smtClean="0">
                <a:solidFill>
                  <a:srgbClr val="FF0000"/>
                </a:solidFill>
                <a:latin typeface="Arial Black" pitchFamily="34" charset="0"/>
              </a:rPr>
              <a:t>Зубрицкая</a:t>
            </a:r>
            <a:r>
              <a:rPr lang="ru-RU" sz="3400" dirty="0" smtClean="0">
                <a:solidFill>
                  <a:srgbClr val="FF0000"/>
                </a:solidFill>
                <a:latin typeface="Arial Black" pitchFamily="34" charset="0"/>
              </a:rPr>
              <a:t> Татьяна Александровна</a:t>
            </a:r>
            <a:endParaRPr lang="ru-RU" sz="34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071770" y="714356"/>
            <a:ext cx="5929386" cy="5429288"/>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Под руководством педагога обучающиеся показывают высокие результаты участия в конкурсах различного уровня: диплом победителя муниципального этапа областного литературно-краеведческого конкурса «Открытия Земли Новосибирской», диплом </a:t>
            </a:r>
            <a:r>
              <a:rPr lang="en-US" sz="1200" dirty="0" smtClean="0">
                <a:solidFill>
                  <a:schemeClr val="tx1"/>
                </a:solidFill>
                <a:latin typeface="Times New Roman" pitchFamily="18" charset="0"/>
                <a:cs typeface="Times New Roman" pitchFamily="18" charset="0"/>
              </a:rPr>
              <a:t>I</a:t>
            </a:r>
            <a:r>
              <a:rPr lang="ru-RU" sz="1200" dirty="0" smtClean="0">
                <a:solidFill>
                  <a:schemeClr val="tx1"/>
                </a:solidFill>
                <a:latin typeface="Times New Roman" pitchFamily="18" charset="0"/>
                <a:cs typeface="Times New Roman" pitchFamily="18" charset="0"/>
              </a:rPr>
              <a:t> степени районного конкурса эссе «Я уважаю разнообразие культур народов России», (2021); диплом </a:t>
            </a:r>
            <a:r>
              <a:rPr lang="en-US" sz="1200" dirty="0" smtClean="0">
                <a:solidFill>
                  <a:schemeClr val="tx1"/>
                </a:solidFill>
                <a:latin typeface="Times New Roman" pitchFamily="18" charset="0"/>
                <a:cs typeface="Times New Roman" pitchFamily="18" charset="0"/>
              </a:rPr>
              <a:t>III</a:t>
            </a:r>
            <a:r>
              <a:rPr lang="ru-RU" sz="1200" dirty="0" smtClean="0">
                <a:solidFill>
                  <a:schemeClr val="tx1"/>
                </a:solidFill>
                <a:latin typeface="Times New Roman" pitchFamily="18" charset="0"/>
                <a:cs typeface="Times New Roman" pitchFamily="18" charset="0"/>
              </a:rPr>
              <a:t> степени городского конкурса художественного чтения «То академик, то герой, то мореплаватель, то плотник…», посвященного 350-летию со дня рождения Петра Первого», (2022); диплом </a:t>
            </a:r>
            <a:r>
              <a:rPr lang="en-US" sz="1200" dirty="0" smtClean="0">
                <a:solidFill>
                  <a:schemeClr val="tx1"/>
                </a:solidFill>
                <a:latin typeface="Times New Roman" pitchFamily="18" charset="0"/>
                <a:cs typeface="Times New Roman" pitchFamily="18" charset="0"/>
              </a:rPr>
              <a:t>I</a:t>
            </a:r>
            <a:r>
              <a:rPr lang="ru-RU" sz="1200" dirty="0" smtClean="0">
                <a:solidFill>
                  <a:schemeClr val="tx1"/>
                </a:solidFill>
                <a:latin typeface="Times New Roman" pitchFamily="18" charset="0"/>
                <a:cs typeface="Times New Roman" pitchFamily="18" charset="0"/>
              </a:rPr>
              <a:t> степени межрайонной интерактивно-интеллектуальной викторины «</a:t>
            </a:r>
            <a:r>
              <a:rPr lang="ru-RU" sz="1200" dirty="0" err="1" smtClean="0">
                <a:solidFill>
                  <a:schemeClr val="tx1"/>
                </a:solidFill>
                <a:latin typeface="Times New Roman" pitchFamily="18" charset="0"/>
                <a:cs typeface="Times New Roman" pitchFamily="18" charset="0"/>
              </a:rPr>
              <a:t>Гуманитариум</a:t>
            </a:r>
            <a:r>
              <a:rPr lang="ru-RU" sz="1200" dirty="0" smtClean="0">
                <a:solidFill>
                  <a:schemeClr val="tx1"/>
                </a:solidFill>
                <a:latin typeface="Times New Roman" pitchFamily="18" charset="0"/>
                <a:cs typeface="Times New Roman" pitchFamily="18" charset="0"/>
              </a:rPr>
              <a:t> – лаборатория синтеза наук и искусств» среди учащихся 9-11 классов, (2022); диплом победителя </a:t>
            </a:r>
            <a:r>
              <a:rPr lang="en-US" sz="1200" dirty="0" smtClean="0">
                <a:solidFill>
                  <a:schemeClr val="tx1"/>
                </a:solidFill>
                <a:latin typeface="Times New Roman" pitchFamily="18" charset="0"/>
                <a:cs typeface="Times New Roman" pitchFamily="18" charset="0"/>
              </a:rPr>
              <a:t>XXV</a:t>
            </a:r>
            <a:r>
              <a:rPr lang="ru-RU" sz="1200" dirty="0" smtClean="0">
                <a:solidFill>
                  <a:schemeClr val="tx1"/>
                </a:solidFill>
                <a:latin typeface="Times New Roman" pitchFamily="18" charset="0"/>
                <a:cs typeface="Times New Roman" pitchFamily="18" charset="0"/>
              </a:rPr>
              <a:t> Новосибирских Рождественских Образовательных Чтений «</a:t>
            </a:r>
            <a:r>
              <a:rPr lang="en-US" sz="1200" dirty="0" smtClean="0">
                <a:solidFill>
                  <a:schemeClr val="tx1"/>
                </a:solidFill>
                <a:latin typeface="Times New Roman" pitchFamily="18" charset="0"/>
                <a:cs typeface="Times New Roman" pitchFamily="18" charset="0"/>
              </a:rPr>
              <a:t>XI</a:t>
            </a:r>
            <a:r>
              <a:rPr lang="ru-RU" sz="1200" dirty="0" err="1" smtClean="0">
                <a:solidFill>
                  <a:schemeClr val="tx1"/>
                </a:solidFill>
                <a:latin typeface="Times New Roman" pitchFamily="18" charset="0"/>
                <a:cs typeface="Times New Roman" pitchFamily="18" charset="0"/>
              </a:rPr>
              <a:t>Тихомировских</a:t>
            </a:r>
            <a:r>
              <a:rPr lang="ru-RU" sz="1200" dirty="0" smtClean="0">
                <a:solidFill>
                  <a:schemeClr val="tx1"/>
                </a:solidFill>
                <a:latin typeface="Times New Roman" pitchFamily="18" charset="0"/>
                <a:cs typeface="Times New Roman" pitchFamily="18" charset="0"/>
              </a:rPr>
              <a:t> Чтений» секции «Литературное краеведение», (2021); диплом победителя регионального этапа ежегодного Всероссийского конкурса «День рубля», (2021); диплом </a:t>
            </a:r>
            <a:r>
              <a:rPr lang="en-US" sz="1200" dirty="0" smtClean="0">
                <a:solidFill>
                  <a:schemeClr val="tx1"/>
                </a:solidFill>
                <a:latin typeface="Times New Roman" pitchFamily="18" charset="0"/>
                <a:cs typeface="Times New Roman" pitchFamily="18" charset="0"/>
              </a:rPr>
              <a:t>I</a:t>
            </a:r>
            <a:r>
              <a:rPr lang="ru-RU" sz="1200" dirty="0" smtClean="0">
                <a:solidFill>
                  <a:schemeClr val="tx1"/>
                </a:solidFill>
                <a:latin typeface="Times New Roman" pitchFamily="18" charset="0"/>
                <a:cs typeface="Times New Roman" pitchFamily="18" charset="0"/>
              </a:rPr>
              <a:t> степени регионального литературно-творческого конкурса сочинений «Выбор профессии – путь к мечте», (2022); диплом победителя </a:t>
            </a:r>
            <a:r>
              <a:rPr lang="en-US" sz="1200" dirty="0" smtClean="0">
                <a:solidFill>
                  <a:schemeClr val="tx1"/>
                </a:solidFill>
                <a:latin typeface="Times New Roman" pitchFamily="18" charset="0"/>
                <a:cs typeface="Times New Roman" pitchFamily="18" charset="0"/>
              </a:rPr>
              <a:t>VIII</a:t>
            </a:r>
            <a:r>
              <a:rPr lang="ru-RU" sz="1200" dirty="0" smtClean="0">
                <a:solidFill>
                  <a:schemeClr val="tx1"/>
                </a:solidFill>
                <a:latin typeface="Times New Roman" pitchFamily="18" charset="0"/>
                <a:cs typeface="Times New Roman" pitchFamily="18" charset="0"/>
              </a:rPr>
              <a:t> Всероссийского конкурса эссе «День рубля 2021», (2021).</a:t>
            </a:r>
          </a:p>
          <a:p>
            <a:pPr indent="450000" algn="just"/>
            <a:r>
              <a:rPr lang="ru-RU" sz="1200" dirty="0" err="1" smtClean="0">
                <a:solidFill>
                  <a:schemeClr val="tx1"/>
                </a:solidFill>
                <a:latin typeface="Times New Roman" pitchFamily="18" charset="0"/>
                <a:cs typeface="Times New Roman" pitchFamily="18" charset="0"/>
              </a:rPr>
              <a:t>Зубрицкая</a:t>
            </a:r>
            <a:r>
              <a:rPr lang="ru-RU" sz="1200" dirty="0" smtClean="0">
                <a:solidFill>
                  <a:schemeClr val="tx1"/>
                </a:solidFill>
                <a:latin typeface="Times New Roman" pitchFamily="18" charset="0"/>
                <a:cs typeface="Times New Roman" pitchFamily="18" charset="0"/>
              </a:rPr>
              <a:t> Т.А. участвует в конкурсах различного уровня: диплом лауреата районного профсоюзного конкурса образовательных организаций Барабинского района «Мой первый учитель» в номинации «Стихотворение», (2021); сертификат участника </a:t>
            </a:r>
            <a:r>
              <a:rPr lang="en-US" sz="1200" dirty="0" smtClean="0">
                <a:solidFill>
                  <a:schemeClr val="tx1"/>
                </a:solidFill>
                <a:latin typeface="Times New Roman" pitchFamily="18" charset="0"/>
                <a:cs typeface="Times New Roman" pitchFamily="18" charset="0"/>
              </a:rPr>
              <a:t>IX</a:t>
            </a:r>
            <a:r>
              <a:rPr lang="ru-RU" sz="1200" dirty="0" smtClean="0">
                <a:solidFill>
                  <a:schemeClr val="tx1"/>
                </a:solidFill>
                <a:latin typeface="Times New Roman" pitchFamily="18" charset="0"/>
                <a:cs typeface="Times New Roman" pitchFamily="18" charset="0"/>
              </a:rPr>
              <a:t> Каинских образовательных чтений «К 350-летию со дня рождения Петра </a:t>
            </a:r>
            <a:r>
              <a:rPr lang="en-US" sz="1200" dirty="0" smtClean="0">
                <a:solidFill>
                  <a:schemeClr val="tx1"/>
                </a:solidFill>
                <a:latin typeface="Times New Roman" pitchFamily="18" charset="0"/>
                <a:cs typeface="Times New Roman" pitchFamily="18" charset="0"/>
              </a:rPr>
              <a:t>I</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секулярный</a:t>
            </a:r>
            <a:r>
              <a:rPr lang="ru-RU" sz="1200" dirty="0" smtClean="0">
                <a:solidFill>
                  <a:schemeClr val="tx1"/>
                </a:solidFill>
                <a:latin typeface="Times New Roman" pitchFamily="18" charset="0"/>
                <a:cs typeface="Times New Roman" pitchFamily="18" charset="0"/>
              </a:rPr>
              <a:t> мир и религиозность», публикация в сборнике материалов конференции, (2021); благодарность за подготовку команды-победителя межрайонного весеннего фестиваля гуманитарных наук «</a:t>
            </a:r>
            <a:r>
              <a:rPr lang="ru-RU" sz="1200" dirty="0" err="1" smtClean="0">
                <a:solidFill>
                  <a:schemeClr val="tx1"/>
                </a:solidFill>
                <a:latin typeface="Times New Roman" pitchFamily="18" charset="0"/>
                <a:cs typeface="Times New Roman" pitchFamily="18" charset="0"/>
              </a:rPr>
              <a:t>Гуманитариум_новые_вызовы</a:t>
            </a:r>
            <a:r>
              <a:rPr lang="ru-RU" sz="1200" dirty="0" smtClean="0">
                <a:solidFill>
                  <a:schemeClr val="tx1"/>
                </a:solidFill>
                <a:latin typeface="Times New Roman" pitchFamily="18" charset="0"/>
                <a:cs typeface="Times New Roman" pitchFamily="18" charset="0"/>
              </a:rPr>
              <a:t>», (2022); диплом победителя 1 степени </a:t>
            </a:r>
            <a:r>
              <a:rPr lang="en-US" sz="1200" dirty="0" smtClean="0">
                <a:solidFill>
                  <a:schemeClr val="tx1"/>
                </a:solidFill>
                <a:latin typeface="Times New Roman" pitchFamily="18" charset="0"/>
                <a:cs typeface="Times New Roman" pitchFamily="18" charset="0"/>
              </a:rPr>
              <a:t>III</a:t>
            </a:r>
            <a:r>
              <a:rPr lang="ru-RU" sz="1200" dirty="0" smtClean="0">
                <a:solidFill>
                  <a:schemeClr val="tx1"/>
                </a:solidFill>
                <a:latin typeface="Times New Roman" pitchFamily="18" charset="0"/>
                <a:cs typeface="Times New Roman" pitchFamily="18" charset="0"/>
              </a:rPr>
              <a:t> Всероссийского педагогического конкурса «Моя лучшая методическая разработка», (2021); благодарность Новосибирского областного фонда сохранения и развития русского языка «Родное слово» за организацию мероприятий, посвященных 100-летию Ю.М.Лотмана, (2022); свидетельство участника </a:t>
            </a:r>
            <a:r>
              <a:rPr lang="en-US" sz="1200" dirty="0" smtClean="0">
                <a:solidFill>
                  <a:schemeClr val="tx1"/>
                </a:solidFill>
                <a:latin typeface="Times New Roman" pitchFamily="18" charset="0"/>
                <a:cs typeface="Times New Roman" pitchFamily="18" charset="0"/>
              </a:rPr>
              <a:t>XXII</a:t>
            </a:r>
            <a:r>
              <a:rPr lang="ru-RU" sz="1200" dirty="0" smtClean="0">
                <a:solidFill>
                  <a:schemeClr val="tx1"/>
                </a:solidFill>
                <a:latin typeface="Times New Roman" pitchFamily="18" charset="0"/>
                <a:cs typeface="Times New Roman" pitchFamily="18" charset="0"/>
              </a:rPr>
              <a:t> Международной научно-практической конференции «Новые информационные технологии в образовании», (2022).</a:t>
            </a:r>
          </a:p>
          <a:p>
            <a:pPr indent="450000" algn="just"/>
            <a:endParaRPr lang="ru-RU" sz="1200" dirty="0" smtClean="0">
              <a:solidFill>
                <a:schemeClr val="tx1"/>
              </a:solidFill>
              <a:latin typeface="Times New Roman" pitchFamily="18" charset="0"/>
              <a:cs typeface="Times New Roman" pitchFamily="18" charset="0"/>
            </a:endParaRPr>
          </a:p>
          <a:p>
            <a:pPr indent="450000" algn="just"/>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642918"/>
            <a:ext cx="3214678" cy="1815882"/>
          </a:xfrm>
          <a:prstGeom prst="rect">
            <a:avLst/>
          </a:prstGeom>
          <a:ln>
            <a:noFill/>
          </a:ln>
        </p:spPr>
        <p:txBody>
          <a:bodyPr wrap="square">
            <a:spAutoFit/>
          </a:bodyPr>
          <a:lstStyle/>
          <a:p>
            <a:pPr algn="ctr"/>
            <a:r>
              <a:rPr lang="ru-RU" sz="1600" b="1" dirty="0" smtClean="0">
                <a:latin typeface="Century Gothic" pitchFamily="34" charset="0"/>
              </a:rPr>
              <a:t>учитель русского языка и литературы</a:t>
            </a:r>
          </a:p>
          <a:p>
            <a:pPr algn="ctr"/>
            <a:r>
              <a:rPr lang="ru-RU" sz="1600" b="1" dirty="0" smtClean="0">
                <a:latin typeface="Century Gothic" pitchFamily="34" charset="0"/>
              </a:rPr>
              <a:t>высшей квалификационной категории МКОУ </a:t>
            </a:r>
            <a:r>
              <a:rPr lang="ru-RU" sz="1600" b="1" dirty="0" err="1" smtClean="0">
                <a:latin typeface="Century Gothic" pitchFamily="34" charset="0"/>
              </a:rPr>
              <a:t>Старощербаковской</a:t>
            </a:r>
            <a:r>
              <a:rPr lang="ru-RU" sz="1600" b="1" dirty="0" smtClean="0">
                <a:latin typeface="Century Gothic" pitchFamily="34" charset="0"/>
              </a:rPr>
              <a:t> СОШ</a:t>
            </a:r>
          </a:p>
          <a:p>
            <a:pPr algn="ctr"/>
            <a:r>
              <a:rPr lang="ru-RU" sz="1600" b="1" dirty="0" smtClean="0">
                <a:latin typeface="Century Gothic" pitchFamily="34" charset="0"/>
                <a:cs typeface="Times New Roman" pitchFamily="18" charset="0"/>
              </a:rPr>
              <a:t>Барабинского района Новосибирской области</a:t>
            </a:r>
            <a:endParaRPr lang="ru-RU" sz="1600" b="1" dirty="0">
              <a:latin typeface="Century Gothic" pitchFamily="34"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2357123"/>
            <a:ext cx="3000364" cy="45008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42918"/>
          </a:xfrm>
        </p:spPr>
        <p:txBody>
          <a:bodyPr>
            <a:noAutofit/>
          </a:bodyPr>
          <a:lstStyle/>
          <a:p>
            <a:r>
              <a:rPr lang="ru-RU" sz="3600" b="1" dirty="0" smtClean="0">
                <a:solidFill>
                  <a:srgbClr val="FF0000"/>
                </a:solidFill>
                <a:latin typeface="Arial Black" pitchFamily="34" charset="0"/>
              </a:rPr>
              <a:t>Нельмаер Лариса Эммануиловна</a:t>
            </a:r>
            <a:endParaRPr lang="ru-RU" sz="3400" b="1" dirty="0">
              <a:solidFill>
                <a:srgbClr val="FF0000"/>
              </a:solidFill>
              <a:latin typeface="Arial Black" pitchFamily="34" charset="0"/>
            </a:endParaRPr>
          </a:p>
        </p:txBody>
      </p:sp>
      <p:sp>
        <p:nvSpPr>
          <p:cNvPr id="3" name="Подзаголовок 2"/>
          <p:cNvSpPr>
            <a:spLocks noGrp="1"/>
          </p:cNvSpPr>
          <p:nvPr>
            <p:ph type="subTitle" idx="1"/>
          </p:nvPr>
        </p:nvSpPr>
        <p:spPr>
          <a:xfrm>
            <a:off x="2928926" y="714356"/>
            <a:ext cx="6072230" cy="5929354"/>
          </a:xfrm>
        </p:spPr>
        <p:txBody>
          <a:bodyPr>
            <a:noAutofit/>
          </a:bodyPr>
          <a:lstStyle/>
          <a:p>
            <a:pPr indent="450000" algn="just"/>
            <a:r>
              <a:rPr lang="ru-RU" sz="1050" dirty="0" smtClean="0">
                <a:solidFill>
                  <a:schemeClr val="tx1"/>
                </a:solidFill>
                <a:latin typeface="Times New Roman" pitchFamily="18" charset="0"/>
                <a:cs typeface="Times New Roman" pitchFamily="18" charset="0"/>
              </a:rPr>
              <a:t>Лариса Эммануиловна – инициативный, ответственный, обладающий высоким творческим потенциалом  педагог. Она  отличается  требовательность к себе, большой  трудоспособностью. Общий стаж 37 лет. Качество обучения по предмету стабильно и составляет 67% при 100% абсолютной успеваемости. Обучающиеся 9 класса успешно проходят ГИА по обществознанию и получают аттестат об основном общем образовании: за последние годы качество составляло 100%. Использование  педагогом современных образовательных технологий способствует  формированию положительной мотивации школьников к учению. Организуя образовательный процесс  Лариса Эммануиловна выходит за рамки классно-урочной системы, создавая благоприятные условия для интеллектуального и нравственного роста своих воспитанников. В 2021-2022 учебном году 6 обучающихся стали победителями и призерами муниципального этапа Всероссийской олимпиады по истории и обществознанию С этой целью осуществляется работа кружка «Краевед» и школьного комплексного музея. Творческие работы по краеведческой тематике благотворно влияют на обучающихся, способствуют формированию гражданского самосознания, мотивируют на участие в исследовательской деятельности и социально-значимых проектах. Результатами внеклассной работы можно считать участие во Всероссийских конкурсах: Дистанционный конкурс «Моя малая родина: природа, культура, этнос», Всероссийский конкурс «Красота родного края»; в конкурсах регионального уровня:  Областной конкурс юных экскурсоводов музеев образовательных учреждений Новосибирской области в номинации «Лучший экскурсовод по территории», активно участвуют в Областных открытых </a:t>
            </a:r>
            <a:r>
              <a:rPr lang="ru-RU" sz="1050" dirty="0" err="1" smtClean="0">
                <a:solidFill>
                  <a:schemeClr val="tx1"/>
                </a:solidFill>
                <a:latin typeface="Times New Roman" pitchFamily="18" charset="0"/>
                <a:cs typeface="Times New Roman" pitchFamily="18" charset="0"/>
              </a:rPr>
              <a:t>интернет-викторинах</a:t>
            </a:r>
            <a:r>
              <a:rPr lang="ru-RU" sz="1050" dirty="0" smtClean="0">
                <a:solidFill>
                  <a:schemeClr val="tx1"/>
                </a:solidFill>
                <a:latin typeface="Times New Roman" pitchFamily="18" charset="0"/>
                <a:cs typeface="Times New Roman" pitchFamily="18" charset="0"/>
              </a:rPr>
              <a:t>, участвуют в проекте «Народная летопись Новосибирской области». </a:t>
            </a:r>
          </a:p>
          <a:p>
            <a:pPr indent="450000" algn="just"/>
            <a:r>
              <a:rPr lang="ru-RU" sz="1050" dirty="0" smtClean="0">
                <a:solidFill>
                  <a:schemeClr val="tx1"/>
                </a:solidFill>
                <a:latin typeface="Times New Roman" pitchFamily="18" charset="0"/>
                <a:cs typeface="Times New Roman" pitchFamily="18" charset="0"/>
              </a:rPr>
              <a:t>   Педагог постоянно повышает уровень своего профессионального мастерства: проходит курсовую подготовку, участвует в работе межшкольных и районных методических объединений, а также в профессиональных конкурсах различного уровня: Открытый региональный конкурс методических материалов «Секрет успеха-22» Всероссийский конкурс педагогического мастерства работников образования «Лучший методический материал», областной конкурс методических материалов по правовому воспитанию детей и молодежи «О правах ребенка- во весь голос», районный тур Областных краеведческих чтений «Отечество» номинация «Школьные музеи. История детского движения. История образования», районный фестиваль научных школьных обществ,  Имеет публикации из опыта работы на образовательных порталах «Продленка», «</a:t>
            </a:r>
            <a:r>
              <a:rPr lang="ru-RU" sz="1050" dirty="0" err="1" smtClean="0">
                <a:solidFill>
                  <a:schemeClr val="tx1"/>
                </a:solidFill>
                <a:latin typeface="Times New Roman" pitchFamily="18" charset="0"/>
                <a:cs typeface="Times New Roman" pitchFamily="18" charset="0"/>
              </a:rPr>
              <a:t>Инфоурок</a:t>
            </a:r>
            <a:r>
              <a:rPr lang="ru-RU" sz="1050" dirty="0" smtClean="0">
                <a:solidFill>
                  <a:schemeClr val="tx1"/>
                </a:solidFill>
                <a:latin typeface="Times New Roman" pitchFamily="18" charset="0"/>
                <a:cs typeface="Times New Roman" pitchFamily="18" charset="0"/>
              </a:rPr>
              <a:t>». Нельмаер Л.Э. является наставником для молодых педагогов, к ней обращаются за методической помощью коллеги школьного округа.  Лариса Эммануиловна пользуется заслуженным уважением среди родителей, односельчан, общественности.</a:t>
            </a:r>
          </a:p>
          <a:p>
            <a:pPr indent="450000" algn="just"/>
            <a:r>
              <a:rPr lang="ru-RU" sz="1050" b="1" dirty="0" smtClean="0">
                <a:solidFill>
                  <a:schemeClr val="tx1"/>
                </a:solidFill>
                <a:latin typeface="Times New Roman" pitchFamily="18" charset="0"/>
                <a:cs typeface="Times New Roman" pitchFamily="18" charset="0"/>
              </a:rPr>
              <a:t>Награды: </a:t>
            </a:r>
            <a:r>
              <a:rPr lang="ru-RU" sz="1050" dirty="0" smtClean="0">
                <a:solidFill>
                  <a:schemeClr val="tx1"/>
                </a:solidFill>
                <a:latin typeface="Times New Roman" pitchFamily="18" charset="0"/>
                <a:cs typeface="Times New Roman" pitchFamily="18" charset="0"/>
              </a:rPr>
              <a:t> Почетная грамота Министерства образования и науки Российской Федерации, 2010г,Почетная грамота министерства образования, науки и инновационной политики Новосибирской области, 2017г,Благодарность Законодательного собрания Новосибирской области,2019,Благодарность Главы Барабинского района, 2016г.</a:t>
            </a:r>
          </a:p>
          <a:p>
            <a:pPr indent="450000" algn="just"/>
            <a:endParaRPr lang="ru-RU" sz="1050" dirty="0" smtClean="0">
              <a:solidFill>
                <a:schemeClr val="tx1"/>
              </a:solidFill>
              <a:latin typeface="Times New Roman" pitchFamily="18" charset="0"/>
              <a:cs typeface="Times New Roman" pitchFamily="18" charset="0"/>
            </a:endParaRPr>
          </a:p>
          <a:p>
            <a:pPr indent="450000" algn="just"/>
            <a:endParaRPr lang="ru-RU" sz="105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642918"/>
            <a:ext cx="3000396" cy="1815882"/>
          </a:xfrm>
          <a:prstGeom prst="rect">
            <a:avLst/>
          </a:prstGeom>
          <a:ln>
            <a:noFill/>
          </a:ln>
        </p:spPr>
        <p:txBody>
          <a:bodyPr wrap="square">
            <a:spAutoFit/>
          </a:bodyPr>
          <a:lstStyle/>
          <a:p>
            <a:pPr algn="ctr"/>
            <a:r>
              <a:rPr lang="ru-RU" sz="1600" b="1" dirty="0" smtClean="0">
                <a:latin typeface="Century Gothic" pitchFamily="34" charset="0"/>
              </a:rPr>
              <a:t>учитель истории и обществознания высшей квалификационной категории МКОУ </a:t>
            </a:r>
            <a:r>
              <a:rPr lang="ru-RU" sz="1600" b="1" dirty="0" err="1" smtClean="0">
                <a:latin typeface="Century Gothic" pitchFamily="34" charset="0"/>
              </a:rPr>
              <a:t>Тополевской</a:t>
            </a:r>
            <a:r>
              <a:rPr lang="ru-RU" sz="1600" b="1" dirty="0" smtClean="0">
                <a:latin typeface="Century Gothic" pitchFamily="34" charset="0"/>
              </a:rPr>
              <a:t> ООШ</a:t>
            </a:r>
          </a:p>
          <a:p>
            <a:pPr algn="ctr"/>
            <a:r>
              <a:rPr lang="ru-RU" sz="1600" b="1" dirty="0" smtClean="0">
                <a:latin typeface="Century Gothic" pitchFamily="34" charset="0"/>
                <a:cs typeface="Times New Roman" pitchFamily="18" charset="0"/>
              </a:rPr>
              <a:t>Барабинского района Новосибирской области</a:t>
            </a:r>
            <a:endParaRPr lang="ru-RU" sz="1600" b="1" dirty="0">
              <a:latin typeface="Century Gothic" pitchFamily="34" charset="0"/>
              <a:cs typeface="Times New Roman" pitchFamily="18" charset="0"/>
            </a:endParaRPr>
          </a:p>
        </p:txBody>
      </p:sp>
      <p:pic>
        <p:nvPicPr>
          <p:cNvPr id="6" name="Рисунок 5" descr="C:\Users\user\Desktop\мои документы\SAM_2880.JPG"/>
          <p:cNvPicPr/>
          <p:nvPr/>
        </p:nvPicPr>
        <p:blipFill>
          <a:blip r:embed="rId2" cstate="print"/>
          <a:srcRect/>
          <a:stretch>
            <a:fillRect/>
          </a:stretch>
        </p:blipFill>
        <p:spPr bwMode="auto">
          <a:xfrm>
            <a:off x="0" y="2500306"/>
            <a:ext cx="2928926" cy="4357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200" dirty="0" smtClean="0">
                <a:solidFill>
                  <a:srgbClr val="FF0000"/>
                </a:solidFill>
                <a:latin typeface="Arial Black" pitchFamily="34" charset="0"/>
              </a:rPr>
              <a:t>Агишева Татьяна Сергеевна</a:t>
            </a:r>
            <a:endParaRPr lang="ru-RU" sz="4200" dirty="0">
              <a:solidFill>
                <a:srgbClr val="FF0000"/>
              </a:solidFill>
              <a:latin typeface="Arial Black" pitchFamily="34" charset="0"/>
            </a:endParaRPr>
          </a:p>
        </p:txBody>
      </p:sp>
      <p:sp>
        <p:nvSpPr>
          <p:cNvPr id="3" name="Подзаголовок 2"/>
          <p:cNvSpPr>
            <a:spLocks noGrp="1"/>
          </p:cNvSpPr>
          <p:nvPr>
            <p:ph type="subTitle" idx="1"/>
          </p:nvPr>
        </p:nvSpPr>
        <p:spPr>
          <a:xfrm>
            <a:off x="3000364" y="857232"/>
            <a:ext cx="6000760" cy="5715040"/>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Агишева Татьяна Сергеевна, учитель  русского языка и литературы высшей  квалификационной категории МКОУ </a:t>
            </a:r>
            <a:r>
              <a:rPr lang="ru-RU" sz="1200" dirty="0" err="1" smtClean="0">
                <a:solidFill>
                  <a:schemeClr val="tx1"/>
                </a:solidFill>
                <a:latin typeface="Times New Roman" pitchFamily="18" charset="0"/>
                <a:cs typeface="Times New Roman" pitchFamily="18" charset="0"/>
              </a:rPr>
              <a:t>Шубинской</a:t>
            </a:r>
            <a:r>
              <a:rPr lang="ru-RU" sz="1200" dirty="0" smtClean="0">
                <a:solidFill>
                  <a:schemeClr val="tx1"/>
                </a:solidFill>
                <a:latin typeface="Times New Roman" pitchFamily="18" charset="0"/>
                <a:cs typeface="Times New Roman" pitchFamily="18" charset="0"/>
              </a:rPr>
              <a:t> СОШ Барабинского района Новосибирской области. Общий педагогический стаж – 11 лет. Стаж работы в МКОУ </a:t>
            </a:r>
            <a:r>
              <a:rPr lang="ru-RU" sz="1200" dirty="0" err="1" smtClean="0">
                <a:solidFill>
                  <a:schemeClr val="tx1"/>
                </a:solidFill>
                <a:latin typeface="Times New Roman" pitchFamily="18" charset="0"/>
                <a:cs typeface="Times New Roman" pitchFamily="18" charset="0"/>
              </a:rPr>
              <a:t>Шубинской</a:t>
            </a:r>
            <a:r>
              <a:rPr lang="ru-RU" sz="1200" dirty="0" smtClean="0">
                <a:solidFill>
                  <a:schemeClr val="tx1"/>
                </a:solidFill>
                <a:latin typeface="Times New Roman" pitchFamily="18" charset="0"/>
                <a:cs typeface="Times New Roman" pitchFamily="18" charset="0"/>
              </a:rPr>
              <a:t> СОШ –  10 лет.  </a:t>
            </a:r>
          </a:p>
          <a:p>
            <a:pPr indent="450000" algn="just"/>
            <a:r>
              <a:rPr lang="ru-RU" sz="1200" dirty="0" smtClean="0">
                <a:solidFill>
                  <a:schemeClr val="tx1"/>
                </a:solidFill>
                <a:latin typeface="Times New Roman" pitchFamily="18" charset="0"/>
                <a:cs typeface="Times New Roman" pitchFamily="18" charset="0"/>
              </a:rPr>
              <a:t>Агишева Татьяна Сергеевна - яркая, незаурядная личность, человек активной жизненной позиции, высокопрофессиональный и ответственный педагог.  Основные задачи, которые  учитель ставит перед собой: формирование прочных орфографических, пунктуационных, лингвистических, литературоведческих   умений и навыков, обогащение словарного запаса обучающихся,  овладение нормами литературного языка. Педагог успешно применяет современные педагогические технологии (уровневую дифференциацию, групповые и активные технологии, личностно-ориентированное и проблемное обучение). О чём  свидетельствуют  стабильно высокие  образовательные  результаты. Качество обучения в 2021-2022 учебном году по литературе составило от 81% до 95%. По русскому языку от 71% до 75%. Абсолютная успеваемость по всем предметам стабильна на протяжении всего времени и составляет 100 %. </a:t>
            </a:r>
          </a:p>
          <a:p>
            <a:pPr indent="450000" algn="just"/>
            <a:r>
              <a:rPr lang="ru-RU" sz="1200" dirty="0" smtClean="0">
                <a:solidFill>
                  <a:schemeClr val="tx1"/>
                </a:solidFill>
                <a:latin typeface="Times New Roman" pitchFamily="18" charset="0"/>
                <a:cs typeface="Times New Roman" pitchFamily="18" charset="0"/>
              </a:rPr>
              <a:t>Ежегодно обучающиеся под руководством педагога результативно принимают участие в мероприятиях различного уровня. Муниципальный этап Всероссийского конкурса сочинений «Без срока давности», диплом 2 степени. Районный этап Всероссийского конкурса юных чтецов «Живая классика-2021», диплом победителя. Районный этап </a:t>
            </a:r>
            <a:r>
              <a:rPr lang="en-US" sz="1200" dirty="0" smtClean="0">
                <a:solidFill>
                  <a:schemeClr val="tx1"/>
                </a:solidFill>
                <a:latin typeface="Times New Roman" pitchFamily="18" charset="0"/>
                <a:cs typeface="Times New Roman" pitchFamily="18" charset="0"/>
              </a:rPr>
              <a:t>XII </a:t>
            </a:r>
            <a:r>
              <a:rPr lang="ru-RU" sz="1200" dirty="0" smtClean="0">
                <a:solidFill>
                  <a:schemeClr val="tx1"/>
                </a:solidFill>
                <a:latin typeface="Times New Roman" pitchFamily="18" charset="0"/>
                <a:cs typeface="Times New Roman" pitchFamily="18" charset="0"/>
              </a:rPr>
              <a:t>Сибирских детских поэтических чтений, диплом 1 степени. Зональный этап </a:t>
            </a:r>
            <a:r>
              <a:rPr lang="en-US" sz="1200" dirty="0" smtClean="0">
                <a:solidFill>
                  <a:schemeClr val="tx1"/>
                </a:solidFill>
                <a:latin typeface="Times New Roman" pitchFamily="18" charset="0"/>
                <a:cs typeface="Times New Roman" pitchFamily="18" charset="0"/>
              </a:rPr>
              <a:t>XII</a:t>
            </a:r>
            <a:r>
              <a:rPr lang="ru-RU" sz="1200" dirty="0" smtClean="0">
                <a:solidFill>
                  <a:schemeClr val="tx1"/>
                </a:solidFill>
                <a:latin typeface="Times New Roman" pitchFamily="18" charset="0"/>
                <a:cs typeface="Times New Roman" pitchFamily="18" charset="0"/>
              </a:rPr>
              <a:t> Сибирских детских поэтических чтений, диплом победителя. Муниципальный этап Всероссийского конкурса сочинений – 2021, диплом 2 степени. Муниципальный этап Областного литературно-краеведческого конкурса «Открытие Земли Новосибирской», диплом победителя. Агишева Т.С. активно делится опытом с коллегами.  Выступление на РМО  учителей русского языка и литературы по теме «Внедрение технологии формирования функциональной грамотности в процессе обучения русскому языку и литературе». Транслирование собственного педагогического опыта по теме «Организация работы с одарёнными детьми в урочное и внеурочное время».Деятельность Агишевой Татьяны Сергеевны   в 2019 году отмечена Почётной грамотой  Управления образования администрации Барабинского района.</a:t>
            </a:r>
          </a:p>
          <a:p>
            <a:pPr indent="450000" algn="just"/>
            <a:endParaRPr lang="ru-RU" sz="1200" dirty="0" smtClean="0">
              <a:solidFill>
                <a:schemeClr val="tx1"/>
              </a:solidFill>
              <a:latin typeface="Times New Roman" pitchFamily="18" charset="0"/>
              <a:cs typeface="Times New Roman" pitchFamily="18" charset="0"/>
            </a:endParaRPr>
          </a:p>
          <a:p>
            <a:pPr indent="450000" algn="just"/>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071802" cy="1815882"/>
          </a:xfrm>
          <a:prstGeom prst="rect">
            <a:avLst/>
          </a:prstGeom>
          <a:ln>
            <a:noFill/>
          </a:ln>
        </p:spPr>
        <p:txBody>
          <a:bodyPr wrap="square">
            <a:spAutoFit/>
          </a:bodyPr>
          <a:lstStyle/>
          <a:p>
            <a:pPr algn="ctr"/>
            <a:r>
              <a:rPr lang="ru-RU" sz="1600" b="1" dirty="0" smtClean="0">
                <a:latin typeface="Century Schoolbook" pitchFamily="18" charset="0"/>
              </a:rPr>
              <a:t>учитель  русского языка и литературы высшей  квалификационной категории </a:t>
            </a:r>
          </a:p>
          <a:p>
            <a:pPr algn="ctr"/>
            <a:r>
              <a:rPr lang="ru-RU" sz="1600" b="1" dirty="0" smtClean="0">
                <a:latin typeface="Century Schoolbook" pitchFamily="18" charset="0"/>
              </a:rPr>
              <a:t>МКОУ </a:t>
            </a:r>
            <a:r>
              <a:rPr lang="ru-RU" sz="1600" b="1" dirty="0" err="1" smtClean="0">
                <a:latin typeface="Century Schoolbook" pitchFamily="18" charset="0"/>
              </a:rPr>
              <a:t>Шубинской</a:t>
            </a:r>
            <a:r>
              <a:rPr lang="ru-RU" sz="1600" b="1" dirty="0" smtClean="0">
                <a:latin typeface="Century Schoolbook" pitchFamily="18" charset="0"/>
              </a:rPr>
              <a:t> СОШ Барабинского района Новосибирской области</a:t>
            </a:r>
            <a:endParaRPr lang="ru-RU" sz="1600" b="1" dirty="0">
              <a:latin typeface="Century Schoolbook"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0" y="2462894"/>
            <a:ext cx="2928926" cy="43951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000" dirty="0" smtClean="0">
                <a:solidFill>
                  <a:srgbClr val="FF0000"/>
                </a:solidFill>
                <a:latin typeface="Arial Black" pitchFamily="34" charset="0"/>
              </a:rPr>
              <a:t>Печерина Алёна Васильевна</a:t>
            </a:r>
            <a:endParaRPr lang="ru-RU" sz="4200" dirty="0">
              <a:solidFill>
                <a:srgbClr val="FF0000"/>
              </a:solidFill>
              <a:latin typeface="Arial Black" pitchFamily="34" charset="0"/>
            </a:endParaRPr>
          </a:p>
        </p:txBody>
      </p:sp>
      <p:sp>
        <p:nvSpPr>
          <p:cNvPr id="3" name="Подзаголовок 2"/>
          <p:cNvSpPr>
            <a:spLocks noGrp="1"/>
          </p:cNvSpPr>
          <p:nvPr>
            <p:ph type="subTitle" idx="1"/>
          </p:nvPr>
        </p:nvSpPr>
        <p:spPr>
          <a:xfrm>
            <a:off x="3000364" y="857232"/>
            <a:ext cx="6000760" cy="5715040"/>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Печерина Алёна Васильевна, учитель  информатики высшей  квалификационной категории МКОУ </a:t>
            </a:r>
            <a:r>
              <a:rPr lang="ru-RU" sz="1200" dirty="0" err="1" smtClean="0">
                <a:solidFill>
                  <a:schemeClr val="tx1"/>
                </a:solidFill>
                <a:latin typeface="Times New Roman" pitchFamily="18" charset="0"/>
                <a:cs typeface="Times New Roman" pitchFamily="18" charset="0"/>
              </a:rPr>
              <a:t>Шубинской</a:t>
            </a:r>
            <a:r>
              <a:rPr lang="ru-RU" sz="1200" dirty="0" smtClean="0">
                <a:solidFill>
                  <a:schemeClr val="tx1"/>
                </a:solidFill>
                <a:latin typeface="Times New Roman" pitchFamily="18" charset="0"/>
                <a:cs typeface="Times New Roman" pitchFamily="18" charset="0"/>
              </a:rPr>
              <a:t> СОШ Барабинского района Новосибирской области. Педагогический стаж – 20 лет. Стаж работы в МКОУ </a:t>
            </a:r>
            <a:r>
              <a:rPr lang="ru-RU" sz="1200" dirty="0" err="1" smtClean="0">
                <a:solidFill>
                  <a:schemeClr val="tx1"/>
                </a:solidFill>
                <a:latin typeface="Times New Roman" pitchFamily="18" charset="0"/>
                <a:cs typeface="Times New Roman" pitchFamily="18" charset="0"/>
              </a:rPr>
              <a:t>Шубинской</a:t>
            </a:r>
            <a:r>
              <a:rPr lang="ru-RU" sz="1200" dirty="0" smtClean="0">
                <a:solidFill>
                  <a:schemeClr val="tx1"/>
                </a:solidFill>
                <a:latin typeface="Times New Roman" pitchFamily="18" charset="0"/>
                <a:cs typeface="Times New Roman" pitchFamily="18" charset="0"/>
              </a:rPr>
              <a:t> СОШ – 20 лет.</a:t>
            </a:r>
          </a:p>
          <a:p>
            <a:pPr indent="450000" algn="just"/>
            <a:r>
              <a:rPr lang="ru-RU" sz="1200" dirty="0" smtClean="0">
                <a:solidFill>
                  <a:schemeClr val="tx1"/>
                </a:solidFill>
                <a:latin typeface="Times New Roman" pitchFamily="18" charset="0"/>
                <a:cs typeface="Times New Roman" pitchFamily="18" charset="0"/>
              </a:rPr>
              <a:t>Печерина Алёна Васильевна учитель высокой педагогической культуры, </a:t>
            </a:r>
            <a:r>
              <a:rPr lang="ru-RU" sz="1200" dirty="0" err="1" smtClean="0">
                <a:solidFill>
                  <a:schemeClr val="tx1"/>
                </a:solidFill>
                <a:latin typeface="Times New Roman" pitchFamily="18" charset="0"/>
                <a:cs typeface="Times New Roman" pitchFamily="18" charset="0"/>
              </a:rPr>
              <a:t>компетентностный</a:t>
            </a:r>
            <a:r>
              <a:rPr lang="ru-RU" sz="1200" dirty="0" smtClean="0">
                <a:solidFill>
                  <a:schemeClr val="tx1"/>
                </a:solidFill>
                <a:latin typeface="Times New Roman" pitchFamily="18" charset="0"/>
                <a:cs typeface="Times New Roman" pitchFamily="18" charset="0"/>
              </a:rPr>
              <a:t>, ответственный и творческий педагог. Алёна Васильевна  строит свои занятия с учетом возрастных и психологических особенностей обучающихся, работает в соответствии с современными требованиями к образовательной деятельности. Глубина её знаний в области информатики, высокая профессиональная компетентность позволяет эффективно интегрировать современные технологии и методы обучения, повышать продуктивность урока и качество знаний, формировать функциональную грамотность и познавательную активность обучающихся. О чём  свидетельствуют  стабильно высокие  образовательные  результаты. Качество обучения по информатике в 2021-2022 учебном году составило 80%-85%. Абсолютная успеваемость стабильна и составляет 100 %. </a:t>
            </a:r>
          </a:p>
          <a:p>
            <a:pPr indent="450000" algn="just"/>
            <a:r>
              <a:rPr lang="ru-RU" sz="1200" dirty="0" smtClean="0">
                <a:solidFill>
                  <a:schemeClr val="tx1"/>
                </a:solidFill>
                <a:latin typeface="Times New Roman" pitchFamily="18" charset="0"/>
                <a:cs typeface="Times New Roman" pitchFamily="18" charset="0"/>
              </a:rPr>
              <a:t>Большое внимание Алёна Васильевна уделяет работе с одарёнными детьми. Обучающиеся под руководством педагога принимают участие в различных мероприятиях и занимают призовые места. Региональный интернет-конкурс исследовательских проектов учащихся по информатике, диплом победителя. Всероссийский конкурс по компьютерной графике "Одень мышку к Новому году", диплом победителя. Обучающиеся 11 класса прошли  обучение на Российской образовательной платформе по курсу «Поколение </a:t>
            </a:r>
            <a:r>
              <a:rPr lang="en-US" sz="1200" dirty="0" smtClean="0">
                <a:solidFill>
                  <a:schemeClr val="tx1"/>
                </a:solidFill>
                <a:latin typeface="Times New Roman" pitchFamily="18" charset="0"/>
                <a:cs typeface="Times New Roman" pitchFamily="18" charset="0"/>
              </a:rPr>
              <a:t>Python</a:t>
            </a:r>
            <a:r>
              <a:rPr lang="ru-RU" sz="1200" dirty="0" smtClean="0">
                <a:solidFill>
                  <a:schemeClr val="tx1"/>
                </a:solidFill>
                <a:latin typeface="Times New Roman" pitchFamily="18" charset="0"/>
                <a:cs typeface="Times New Roman" pitchFamily="18" charset="0"/>
              </a:rPr>
              <a:t>: курс для начинающих» с получением соответствующего документа.</a:t>
            </a:r>
          </a:p>
          <a:p>
            <a:pPr indent="450000" algn="just"/>
            <a:r>
              <a:rPr lang="ru-RU" sz="1200" dirty="0" smtClean="0">
                <a:solidFill>
                  <a:schemeClr val="tx1"/>
                </a:solidFill>
                <a:latin typeface="Times New Roman" pitchFamily="18" charset="0"/>
                <a:cs typeface="Times New Roman" pitchFamily="18" charset="0"/>
              </a:rPr>
              <a:t>Учитель активно повышает профессиональный уровень и квалификацию, в системе занимается самообразованием, обобщает и распространяет свой педагогический опыт. Выступление на предметной секции в рамках августовской конференции учителей Барабинского района по теме «Современные формы обучения и методы преподавания информатики». Выступление на РМО учителей информатики из опыта работы по теме: «Примеры заданий по информатике по развитию функциональной грамотности».Деятельность А.В. </a:t>
            </a:r>
            <a:r>
              <a:rPr lang="ru-RU" sz="1200" dirty="0" err="1" smtClean="0">
                <a:solidFill>
                  <a:schemeClr val="tx1"/>
                </a:solidFill>
                <a:latin typeface="Times New Roman" pitchFamily="18" charset="0"/>
                <a:cs typeface="Times New Roman" pitchFamily="18" charset="0"/>
              </a:rPr>
              <a:t>Печериной</a:t>
            </a:r>
            <a:r>
              <a:rPr lang="ru-RU" sz="1200" dirty="0" smtClean="0">
                <a:solidFill>
                  <a:schemeClr val="tx1"/>
                </a:solidFill>
                <a:latin typeface="Times New Roman" pitchFamily="18" charset="0"/>
                <a:cs typeface="Times New Roman" pitchFamily="18" charset="0"/>
              </a:rPr>
              <a:t>  в 2019 году отмечена Благодарностью  Министерства образования НСО.</a:t>
            </a:r>
          </a:p>
          <a:p>
            <a:pPr indent="450000" algn="just"/>
            <a:endParaRPr lang="ru-RU" sz="1200" dirty="0" smtClean="0">
              <a:solidFill>
                <a:schemeClr val="tx1"/>
              </a:solidFill>
              <a:latin typeface="Times New Roman" pitchFamily="18" charset="0"/>
              <a:cs typeface="Times New Roman" pitchFamily="18" charset="0"/>
            </a:endParaRPr>
          </a:p>
          <a:p>
            <a:pPr indent="450000" algn="just"/>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071802" cy="1815882"/>
          </a:xfrm>
          <a:prstGeom prst="rect">
            <a:avLst/>
          </a:prstGeom>
          <a:ln>
            <a:noFill/>
          </a:ln>
        </p:spPr>
        <p:txBody>
          <a:bodyPr wrap="square">
            <a:spAutoFit/>
          </a:bodyPr>
          <a:lstStyle/>
          <a:p>
            <a:pPr algn="ctr"/>
            <a:r>
              <a:rPr lang="ru-RU" sz="1600" b="1" dirty="0" smtClean="0">
                <a:latin typeface="Century Schoolbook" pitchFamily="18" charset="0"/>
              </a:rPr>
              <a:t>учитель  информатики высшей  квалификационной категории </a:t>
            </a:r>
          </a:p>
          <a:p>
            <a:pPr algn="ctr"/>
            <a:r>
              <a:rPr lang="ru-RU" sz="1600" b="1" dirty="0" smtClean="0">
                <a:latin typeface="Century Schoolbook" pitchFamily="18" charset="0"/>
              </a:rPr>
              <a:t>МКОУ </a:t>
            </a:r>
            <a:r>
              <a:rPr lang="ru-RU" sz="1600" b="1" dirty="0" err="1" smtClean="0">
                <a:latin typeface="Century Schoolbook" pitchFamily="18" charset="0"/>
              </a:rPr>
              <a:t>Шубинской</a:t>
            </a:r>
            <a:r>
              <a:rPr lang="ru-RU" sz="1600" b="1" dirty="0" smtClean="0">
                <a:latin typeface="Century Schoolbook" pitchFamily="18" charset="0"/>
              </a:rPr>
              <a:t> СОШ Барабинского района Новосибирской области</a:t>
            </a:r>
            <a:endParaRPr lang="ru-RU" sz="1600" b="1" dirty="0">
              <a:latin typeface="Century Schoolbook" pitchFamily="18" charset="0"/>
            </a:endParaRPr>
          </a:p>
        </p:txBody>
      </p:sp>
      <p:pic>
        <p:nvPicPr>
          <p:cNvPr id="10242" name="Picture 2"/>
          <p:cNvPicPr>
            <a:picLocks noChangeAspect="1" noChangeArrowheads="1"/>
          </p:cNvPicPr>
          <p:nvPr/>
        </p:nvPicPr>
        <p:blipFill>
          <a:blip r:embed="rId2"/>
          <a:srcRect/>
          <a:stretch>
            <a:fillRect/>
          </a:stretch>
        </p:blipFill>
        <p:spPr bwMode="auto">
          <a:xfrm>
            <a:off x="0" y="2643182"/>
            <a:ext cx="3000364" cy="39290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900" b="1" dirty="0" smtClean="0">
                <a:solidFill>
                  <a:srgbClr val="FF0000"/>
                </a:solidFill>
                <a:latin typeface="Arial Black" pitchFamily="34" charset="0"/>
              </a:rPr>
              <a:t>Толстова  Наталья Васильевна</a:t>
            </a:r>
            <a:endParaRPr lang="ru-RU" sz="3900" dirty="0">
              <a:solidFill>
                <a:srgbClr val="FF0000"/>
              </a:solidFill>
              <a:latin typeface="Arial Black" pitchFamily="34" charset="0"/>
            </a:endParaRPr>
          </a:p>
        </p:txBody>
      </p:sp>
      <p:sp>
        <p:nvSpPr>
          <p:cNvPr id="3" name="Подзаголовок 2"/>
          <p:cNvSpPr>
            <a:spLocks noGrp="1"/>
          </p:cNvSpPr>
          <p:nvPr>
            <p:ph type="subTitle" idx="1"/>
          </p:nvPr>
        </p:nvSpPr>
        <p:spPr>
          <a:xfrm>
            <a:off x="3286116" y="928670"/>
            <a:ext cx="5643570" cy="5929330"/>
          </a:xfrm>
        </p:spPr>
        <p:txBody>
          <a:bodyPr>
            <a:noAutofit/>
          </a:bodyPr>
          <a:lstStyle/>
          <a:p>
            <a:pPr indent="450000" algn="just"/>
            <a:r>
              <a:rPr lang="ru-RU" sz="1300" dirty="0" smtClean="0">
                <a:solidFill>
                  <a:schemeClr val="tx1"/>
                </a:solidFill>
                <a:latin typeface="Times New Roman" pitchFamily="18" charset="0"/>
                <a:cs typeface="Times New Roman" pitchFamily="18" charset="0"/>
              </a:rPr>
              <a:t>Толстова Наталья Васильевна – творческий, высококвалифицированный  учитель, внедряет  в образовательный процесс  эффективные  технологии обучения, что  формирует высокий уровень учебной мотивации обучающихся, развивает  ключевые и предметные  компетентности.</a:t>
            </a:r>
          </a:p>
          <a:p>
            <a:pPr indent="450000" algn="just"/>
            <a:r>
              <a:rPr lang="ru-RU" sz="1300" dirty="0" smtClean="0">
                <a:solidFill>
                  <a:schemeClr val="tx1"/>
                </a:solidFill>
                <a:latin typeface="Times New Roman" pitchFamily="18" charset="0"/>
                <a:cs typeface="Times New Roman" pitchFamily="18" charset="0"/>
              </a:rPr>
              <a:t>Педагогическое мастерство  Натальи Васильевны позволило  добиться  высоких  результатов:   качество  обучения по биологии  составляет  от 60 %  до  76 %, а по химии с 62% до 65%.  В 2021 году награждена Почётной  Грамотой УО Барабинского  района. Учащиеся под руководством Натальи Васильевны участвовали в Региональных Всероссийских конкурсах«</a:t>
            </a:r>
            <a:r>
              <a:rPr lang="ru-RU" sz="1300" dirty="0" err="1" smtClean="0">
                <a:solidFill>
                  <a:schemeClr val="tx1"/>
                </a:solidFill>
                <a:latin typeface="Times New Roman" pitchFamily="18" charset="0"/>
                <a:cs typeface="Times New Roman" pitchFamily="18" charset="0"/>
              </a:rPr>
              <a:t>АгроНТИ</a:t>
            </a:r>
            <a:r>
              <a:rPr lang="ru-RU" sz="1300" dirty="0" smtClean="0">
                <a:solidFill>
                  <a:schemeClr val="tx1"/>
                </a:solidFill>
                <a:latin typeface="Times New Roman" pitchFamily="18" charset="0"/>
                <a:cs typeface="Times New Roman" pitchFamily="18" charset="0"/>
              </a:rPr>
              <a:t> – 2021 - 2022», «Сириус», «Альтаир», «Большие вызовы 2021 - 2022», «Моя зеленая школа», «</a:t>
            </a:r>
            <a:r>
              <a:rPr lang="ru-RU" sz="1300" dirty="0" err="1" smtClean="0">
                <a:solidFill>
                  <a:schemeClr val="tx1"/>
                </a:solidFill>
                <a:latin typeface="Times New Roman" pitchFamily="18" charset="0"/>
                <a:cs typeface="Times New Roman" pitchFamily="18" charset="0"/>
              </a:rPr>
              <a:t>Агробиоинженерия</a:t>
            </a:r>
            <a:r>
              <a:rPr lang="ru-RU" sz="1300" dirty="0" smtClean="0">
                <a:solidFill>
                  <a:schemeClr val="tx1"/>
                </a:solidFill>
                <a:latin typeface="Times New Roman" pitchFamily="18" charset="0"/>
                <a:cs typeface="Times New Roman" pitchFamily="18" charset="0"/>
              </a:rPr>
              <a:t>», заочном туре Регионального этапа Всероссийской олимпиады по школьному краеведению «Отечество». Учащиеся школы победители и участники нескольких лет региональной  конференции  «Шаг в науку» (НГАУ). Воспитанники Натальи Васильевны в 2021, 2022 году стали Лауреатами по биологии муниципального конкурса исследовательских работ  школьников Барабинского района. Уже несколько лет она является руководителем ученической производственной бригады МКОУ </a:t>
            </a:r>
            <a:r>
              <a:rPr lang="ru-RU" sz="1300" dirty="0" err="1" smtClean="0">
                <a:solidFill>
                  <a:schemeClr val="tx1"/>
                </a:solidFill>
                <a:latin typeface="Times New Roman" pitchFamily="18" charset="0"/>
                <a:cs typeface="Times New Roman" pitchFamily="18" charset="0"/>
              </a:rPr>
              <a:t>Устьянцевской</a:t>
            </a:r>
            <a:r>
              <a:rPr lang="ru-RU" sz="1300" dirty="0" smtClean="0">
                <a:solidFill>
                  <a:schemeClr val="tx1"/>
                </a:solidFill>
                <a:latin typeface="Times New Roman" pitchFamily="18" charset="0"/>
                <a:cs typeface="Times New Roman" pitchFamily="18" charset="0"/>
              </a:rPr>
              <a:t> СОШ «Колос». Ее учащиеся победители Областного слета ученических производственных бригад  «</a:t>
            </a:r>
            <a:r>
              <a:rPr lang="ru-RU" sz="1300" dirty="0" err="1" smtClean="0">
                <a:solidFill>
                  <a:schemeClr val="tx1"/>
                </a:solidFill>
                <a:latin typeface="Times New Roman" pitchFamily="18" charset="0"/>
                <a:cs typeface="Times New Roman" pitchFamily="18" charset="0"/>
              </a:rPr>
              <a:t>АгроСтарт</a:t>
            </a:r>
            <a:r>
              <a:rPr lang="ru-RU" sz="1300" dirty="0" smtClean="0">
                <a:solidFill>
                  <a:schemeClr val="tx1"/>
                </a:solidFill>
                <a:latin typeface="Times New Roman" pitchFamily="18" charset="0"/>
                <a:cs typeface="Times New Roman" pitchFamily="18" charset="0"/>
              </a:rPr>
              <a:t>».Наталья Васильевна постоянно развивается как учитель и передает свой опыт. Своевременно проходит курсовую подготовку по повышению квалификации. Принимает  участие в </a:t>
            </a:r>
            <a:r>
              <a:rPr lang="ru-RU" sz="1300" dirty="0" err="1" smtClean="0">
                <a:solidFill>
                  <a:schemeClr val="tx1"/>
                </a:solidFill>
                <a:latin typeface="Times New Roman" pitchFamily="18" charset="0"/>
                <a:cs typeface="Times New Roman" pitchFamily="18" charset="0"/>
              </a:rPr>
              <a:t>вебинарах</a:t>
            </a:r>
            <a:r>
              <a:rPr lang="ru-RU" sz="1300" dirty="0" smtClean="0">
                <a:solidFill>
                  <a:schemeClr val="tx1"/>
                </a:solidFill>
                <a:latin typeface="Times New Roman" pitchFamily="18" charset="0"/>
                <a:cs typeface="Times New Roman" pitchFamily="18" charset="0"/>
              </a:rPr>
              <a:t>, участвует в различных дистанционных олимпиадах по предметам.</a:t>
            </a:r>
          </a:p>
          <a:p>
            <a:pPr indent="450000" algn="just"/>
            <a:r>
              <a:rPr lang="ru-RU" sz="1300" dirty="0" smtClean="0">
                <a:solidFill>
                  <a:schemeClr val="tx1"/>
                </a:solidFill>
                <a:latin typeface="Times New Roman" pitchFamily="18" charset="0"/>
                <a:cs typeface="Times New Roman" pitchFamily="18" charset="0"/>
              </a:rPr>
              <a:t>Толстова Наталья Васильевна – требовательный педагог, отзывчивый и доброжелательный человек, пользуется заслуженным авторитетом среди коллег, учащихся и их родителей.</a:t>
            </a:r>
            <a:endParaRPr lang="ru-RU" sz="13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143272" cy="1815882"/>
          </a:xfrm>
          <a:prstGeom prst="rect">
            <a:avLst/>
          </a:prstGeom>
          <a:ln>
            <a:noFill/>
          </a:ln>
        </p:spPr>
        <p:txBody>
          <a:bodyPr wrap="square">
            <a:spAutoFit/>
          </a:bodyPr>
          <a:lstStyle/>
          <a:p>
            <a:pPr algn="ctr"/>
            <a:r>
              <a:rPr lang="ru-RU" sz="1600" b="1" dirty="0" smtClean="0">
                <a:latin typeface="Century Schoolbook" pitchFamily="18" charset="0"/>
              </a:rPr>
              <a:t>учитель биологии и химии высшей квалификационной категории МКОУ </a:t>
            </a:r>
            <a:r>
              <a:rPr lang="ru-RU" sz="1600" b="1" dirty="0" err="1" smtClean="0">
                <a:latin typeface="Century Schoolbook" pitchFamily="18" charset="0"/>
              </a:rPr>
              <a:t>Устьянцевской</a:t>
            </a:r>
            <a:r>
              <a:rPr lang="ru-RU" sz="1600" b="1" dirty="0" smtClean="0">
                <a:latin typeface="Century Schoolbook" pitchFamily="18" charset="0"/>
              </a:rPr>
              <a:t> СОШ Барабинского района Новосибирской области</a:t>
            </a:r>
            <a:endParaRPr lang="ru-RU" sz="1600" dirty="0">
              <a:latin typeface="Century Schoolbook" pitchFamily="18" charset="0"/>
            </a:endParaRPr>
          </a:p>
        </p:txBody>
      </p:sp>
      <p:pic>
        <p:nvPicPr>
          <p:cNvPr id="7" name="Рисунок 6" descr="Толстова Наталья Васильевна"/>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r="3790"/>
          <a:stretch>
            <a:fillRect/>
          </a:stretch>
        </p:blipFill>
        <p:spPr bwMode="auto">
          <a:xfrm>
            <a:off x="0" y="3143248"/>
            <a:ext cx="3286116"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000" b="1" dirty="0" smtClean="0">
                <a:solidFill>
                  <a:srgbClr val="FF0000"/>
                </a:solidFill>
                <a:latin typeface="Arial Black" pitchFamily="34" charset="0"/>
              </a:rPr>
              <a:t>Леонтьева Юлия Васильевна</a:t>
            </a:r>
            <a:endParaRPr lang="ru-RU" sz="3600" dirty="0">
              <a:solidFill>
                <a:srgbClr val="FF0000"/>
              </a:solidFill>
              <a:latin typeface="Arial Black" pitchFamily="34" charset="0"/>
            </a:endParaRPr>
          </a:p>
        </p:txBody>
      </p:sp>
      <p:sp>
        <p:nvSpPr>
          <p:cNvPr id="3" name="Подзаголовок 2"/>
          <p:cNvSpPr>
            <a:spLocks noGrp="1"/>
          </p:cNvSpPr>
          <p:nvPr>
            <p:ph type="subTitle" idx="1"/>
          </p:nvPr>
        </p:nvSpPr>
        <p:spPr>
          <a:xfrm>
            <a:off x="3143240" y="857232"/>
            <a:ext cx="5857884" cy="5500726"/>
          </a:xfrm>
        </p:spPr>
        <p:txBody>
          <a:bodyPr>
            <a:noAutofit/>
          </a:bodyPr>
          <a:lstStyle/>
          <a:p>
            <a:pPr indent="450000" algn="just"/>
            <a:r>
              <a:rPr lang="ru-RU" sz="1300" dirty="0" smtClean="0">
                <a:solidFill>
                  <a:schemeClr val="tx1"/>
                </a:solidFill>
                <a:latin typeface="Times New Roman" pitchFamily="18" charset="0"/>
                <a:cs typeface="Times New Roman" pitchFamily="18" charset="0"/>
              </a:rPr>
              <a:t>Юлия Васильевна за время работы зарекомендовала себя профессионально грамотным, ответственным, творчески относящимся к работе педагогом. </a:t>
            </a:r>
          </a:p>
          <a:p>
            <a:pPr indent="450000" algn="just"/>
            <a:r>
              <a:rPr lang="ru-RU" sz="1300" dirty="0" smtClean="0">
                <a:solidFill>
                  <a:schemeClr val="tx1"/>
                </a:solidFill>
                <a:latin typeface="Times New Roman" pitchFamily="18" charset="0"/>
                <a:cs typeface="Times New Roman" pitchFamily="18" charset="0"/>
              </a:rPr>
              <a:t>Учащиеся школы под руководством Юлии Васильевны в 2021-2022 учебном году стали победителями в  конкурсах различного уровня: в  областном </a:t>
            </a:r>
            <a:r>
              <a:rPr lang="ru-RU" sz="1300" dirty="0" err="1" smtClean="0">
                <a:solidFill>
                  <a:schemeClr val="tx1"/>
                </a:solidFill>
                <a:latin typeface="Times New Roman" pitchFamily="18" charset="0"/>
                <a:cs typeface="Times New Roman" pitchFamily="18" charset="0"/>
              </a:rPr>
              <a:t>онлайн-марафоне</a:t>
            </a:r>
            <a:r>
              <a:rPr lang="ru-RU" sz="1300" dirty="0" smtClean="0">
                <a:solidFill>
                  <a:schemeClr val="tx1"/>
                </a:solidFill>
                <a:latin typeface="Times New Roman" pitchFamily="18" charset="0"/>
                <a:cs typeface="Times New Roman" pitchFamily="18" charset="0"/>
              </a:rPr>
              <a:t>, посвященному 85-летию Новосибирской области, областной </a:t>
            </a:r>
            <a:r>
              <a:rPr lang="ru-RU" sz="1300" dirty="0" err="1" smtClean="0">
                <a:solidFill>
                  <a:schemeClr val="tx1"/>
                </a:solidFill>
                <a:latin typeface="Times New Roman" pitchFamily="18" charset="0"/>
                <a:cs typeface="Times New Roman" pitchFamily="18" charset="0"/>
              </a:rPr>
              <a:t>онлайн-викторине</a:t>
            </a:r>
            <a:r>
              <a:rPr lang="ru-RU" sz="1300" dirty="0" smtClean="0">
                <a:solidFill>
                  <a:schemeClr val="tx1"/>
                </a:solidFill>
                <a:latin typeface="Times New Roman" pitchFamily="18" charset="0"/>
                <a:cs typeface="Times New Roman" pitchFamily="18" charset="0"/>
              </a:rPr>
              <a:t> «Моя малая </a:t>
            </a:r>
            <a:r>
              <a:rPr lang="ru-RU" sz="1300" dirty="0" err="1" smtClean="0">
                <a:solidFill>
                  <a:schemeClr val="tx1"/>
                </a:solidFill>
                <a:latin typeface="Times New Roman" pitchFamily="18" charset="0"/>
                <a:cs typeface="Times New Roman" pitchFamily="18" charset="0"/>
              </a:rPr>
              <a:t>родина-НСО</a:t>
            </a:r>
            <a:r>
              <a:rPr lang="ru-RU" sz="1300" dirty="0" smtClean="0">
                <a:solidFill>
                  <a:schemeClr val="tx1"/>
                </a:solidFill>
                <a:latin typeface="Times New Roman" pitchFamily="18" charset="0"/>
                <a:cs typeface="Times New Roman" pitchFamily="18" charset="0"/>
              </a:rPr>
              <a:t>», интерактивном </a:t>
            </a:r>
            <a:r>
              <a:rPr lang="ru-RU" sz="1300" dirty="0" err="1" smtClean="0">
                <a:solidFill>
                  <a:schemeClr val="tx1"/>
                </a:solidFill>
                <a:latin typeface="Times New Roman" pitchFamily="18" charset="0"/>
                <a:cs typeface="Times New Roman" pitchFamily="18" charset="0"/>
              </a:rPr>
              <a:t>пазле</a:t>
            </a:r>
            <a:r>
              <a:rPr lang="ru-RU" sz="1300" dirty="0" smtClean="0">
                <a:solidFill>
                  <a:schemeClr val="tx1"/>
                </a:solidFill>
                <a:latin typeface="Times New Roman" pitchFamily="18" charset="0"/>
                <a:cs typeface="Times New Roman" pitchFamily="18" charset="0"/>
              </a:rPr>
              <a:t> «Знаю Новосибирскую область», краеведческой </a:t>
            </a:r>
            <a:r>
              <a:rPr lang="ru-RU" sz="1300" dirty="0" err="1" smtClean="0">
                <a:solidFill>
                  <a:schemeClr val="tx1"/>
                </a:solidFill>
                <a:latin typeface="Times New Roman" pitchFamily="18" charset="0"/>
                <a:cs typeface="Times New Roman" pitchFamily="18" charset="0"/>
              </a:rPr>
              <a:t>онлайн-олимпиаде</a:t>
            </a:r>
            <a:r>
              <a:rPr lang="ru-RU" sz="1300" dirty="0" smtClean="0">
                <a:solidFill>
                  <a:schemeClr val="tx1"/>
                </a:solidFill>
                <a:latin typeface="Times New Roman" pitchFamily="18" charset="0"/>
                <a:cs typeface="Times New Roman" pitchFamily="18" charset="0"/>
              </a:rPr>
              <a:t> «Многовековая </a:t>
            </a:r>
            <a:r>
              <a:rPr lang="ru-RU" sz="1300" dirty="0" err="1" smtClean="0">
                <a:solidFill>
                  <a:schemeClr val="tx1"/>
                </a:solidFill>
                <a:latin typeface="Times New Roman" pitchFamily="18" charset="0"/>
                <a:cs typeface="Times New Roman" pitchFamily="18" charset="0"/>
              </a:rPr>
              <a:t>Югра</a:t>
            </a:r>
            <a:r>
              <a:rPr lang="ru-RU" sz="1300" dirty="0" smtClean="0">
                <a:solidFill>
                  <a:schemeClr val="tx1"/>
                </a:solidFill>
                <a:latin typeface="Times New Roman" pitchFamily="18" charset="0"/>
                <a:cs typeface="Times New Roman" pitchFamily="18" charset="0"/>
              </a:rPr>
              <a:t>», в историческом конкурсе рисунков «Эпоха Петра </a:t>
            </a:r>
            <a:r>
              <a:rPr lang="en-US" sz="1300" dirty="0" smtClean="0">
                <a:solidFill>
                  <a:schemeClr val="tx1"/>
                </a:solidFill>
                <a:latin typeface="Times New Roman" pitchFamily="18" charset="0"/>
                <a:cs typeface="Times New Roman" pitchFamily="18" charset="0"/>
              </a:rPr>
              <a:t>I</a:t>
            </a:r>
            <a:r>
              <a:rPr lang="ru-RU" sz="1300" dirty="0" smtClean="0">
                <a:solidFill>
                  <a:schemeClr val="tx1"/>
                </a:solidFill>
                <a:latin typeface="Times New Roman" pitchFamily="18" charset="0"/>
                <a:cs typeface="Times New Roman" pitchFamily="18" charset="0"/>
              </a:rPr>
              <a:t>». Учащиеся - участники  культурно просветительской акции «Культурный марафон», семейной </a:t>
            </a:r>
            <a:r>
              <a:rPr lang="ru-RU" sz="1300" dirty="0" err="1" smtClean="0">
                <a:solidFill>
                  <a:schemeClr val="tx1"/>
                </a:solidFill>
                <a:latin typeface="Times New Roman" pitchFamily="18" charset="0"/>
                <a:cs typeface="Times New Roman" pitchFamily="18" charset="0"/>
              </a:rPr>
              <a:t>онлайн-олимпиады</a:t>
            </a:r>
            <a:r>
              <a:rPr lang="ru-RU" sz="1300" dirty="0" smtClean="0">
                <a:solidFill>
                  <a:schemeClr val="tx1"/>
                </a:solidFill>
                <a:latin typeface="Times New Roman" pitchFamily="18" charset="0"/>
                <a:cs typeface="Times New Roman" pitchFamily="18" charset="0"/>
              </a:rPr>
              <a:t> по финансовой грамотности, регионального конкурса «Мой безопасный Интернет 2022». </a:t>
            </a:r>
          </a:p>
          <a:p>
            <a:pPr indent="450000" algn="just"/>
            <a:r>
              <a:rPr lang="ru-RU" sz="1300" dirty="0" smtClean="0">
                <a:solidFill>
                  <a:schemeClr val="tx1"/>
                </a:solidFill>
                <a:latin typeface="Times New Roman" pitchFamily="18" charset="0"/>
                <a:cs typeface="Times New Roman" pitchFamily="18" charset="0"/>
              </a:rPr>
              <a:t>Большое внимание Юлия Васильевна уделяет работе с детьми с ОВЗ. В 2021-2022  учебном году ее воспитанники  стали призерами  в конкурсе коллажей «Посмотри вокруг – ты не одинок, друг» в рамках районной декады «Добра и милосердия», в районном конкурсе рисунков «Охрана труда глазами детей». Учащиеся  являются победителями международных викторин для младших школьников с ОВЗ «Веселая грамматика», «Островок знаний», «Хочу все знать».</a:t>
            </a:r>
          </a:p>
          <a:p>
            <a:pPr indent="450000" algn="just"/>
            <a:r>
              <a:rPr lang="ru-RU" sz="1300" dirty="0" smtClean="0">
                <a:solidFill>
                  <a:schemeClr val="tx1"/>
                </a:solidFill>
                <a:latin typeface="Times New Roman" pitchFamily="18" charset="0"/>
                <a:cs typeface="Times New Roman" pitchFamily="18" charset="0"/>
              </a:rPr>
              <a:t>Юлия Васильевна  активно распространяет свой педагогический опыт на заседаниях РМО педагогов-библиотекарей («Профессиональные компетенции библиотечного специалиста как вектор дальнейшего развития библиотеки. Профессиональный стандарт библиотекаря», 2022г), публикует статьи в сборниках («</a:t>
            </a:r>
            <a:r>
              <a:rPr lang="ru-RU" sz="1300" dirty="0" err="1" smtClean="0">
                <a:solidFill>
                  <a:schemeClr val="tx1"/>
                </a:solidFill>
                <a:latin typeface="Times New Roman" pitchFamily="18" charset="0"/>
                <a:cs typeface="Times New Roman" pitchFamily="18" charset="0"/>
              </a:rPr>
              <a:t>Квест</a:t>
            </a:r>
            <a:r>
              <a:rPr lang="ru-RU" sz="1300" dirty="0" smtClean="0">
                <a:solidFill>
                  <a:schemeClr val="tx1"/>
                </a:solidFill>
                <a:latin typeface="Times New Roman" pitchFamily="18" charset="0"/>
                <a:cs typeface="Times New Roman" pitchFamily="18" charset="0"/>
              </a:rPr>
              <a:t> как форма работы по патриотическому воспитанию»). Обобщение опыта  по теме «Школьная библиотека как центр духовного воспитания и творческого развития детей и подростков» представлено на </a:t>
            </a:r>
            <a:r>
              <a:rPr lang="en-US" sz="1300" dirty="0" smtClean="0">
                <a:solidFill>
                  <a:schemeClr val="tx1"/>
                </a:solidFill>
                <a:latin typeface="Times New Roman" pitchFamily="18" charset="0"/>
                <a:cs typeface="Times New Roman" pitchFamily="18" charset="0"/>
              </a:rPr>
              <a:t>XIII</a:t>
            </a:r>
            <a:r>
              <a:rPr lang="ru-RU" sz="1300" dirty="0" smtClean="0">
                <a:solidFill>
                  <a:schemeClr val="tx1"/>
                </a:solidFill>
                <a:latin typeface="Times New Roman" pitchFamily="18" charset="0"/>
                <a:cs typeface="Times New Roman" pitchFamily="18" charset="0"/>
              </a:rPr>
              <a:t> открытый межрегиональный конкурс методических материалов «Секрет успеха» (3 место, 2022г). </a:t>
            </a:r>
          </a:p>
          <a:p>
            <a:pPr indent="450000" algn="just"/>
            <a:endParaRPr lang="ru-RU" sz="13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143240" cy="1323439"/>
          </a:xfrm>
          <a:prstGeom prst="rect">
            <a:avLst/>
          </a:prstGeom>
          <a:ln>
            <a:noFill/>
          </a:ln>
        </p:spPr>
        <p:txBody>
          <a:bodyPr wrap="square">
            <a:spAutoFit/>
          </a:bodyPr>
          <a:lstStyle/>
          <a:p>
            <a:pPr algn="ctr"/>
            <a:r>
              <a:rPr lang="ru-RU" sz="1600" b="1" dirty="0" smtClean="0">
                <a:latin typeface="Century Schoolbook" pitchFamily="18" charset="0"/>
              </a:rPr>
              <a:t>педагог-библиотекарь</a:t>
            </a:r>
            <a:endParaRPr lang="ru-RU" sz="1600" dirty="0" smtClean="0">
              <a:latin typeface="Century Schoolbook" pitchFamily="18" charset="0"/>
            </a:endParaRPr>
          </a:p>
          <a:p>
            <a:pPr algn="ctr"/>
            <a:r>
              <a:rPr lang="ru-RU" sz="1600" b="1" dirty="0" smtClean="0">
                <a:latin typeface="Century Schoolbook" pitchFamily="18" charset="0"/>
              </a:rPr>
              <a:t>1 квалификационной категории МКОУ СОШ №1</a:t>
            </a:r>
            <a:r>
              <a:rPr lang="ru-RU" sz="1600" b="1" dirty="0" smtClean="0">
                <a:latin typeface="Century Schoolbook" pitchFamily="18" charset="0"/>
                <a:cs typeface="Times New Roman" pitchFamily="18" charset="0"/>
              </a:rPr>
              <a:t> </a:t>
            </a:r>
            <a:r>
              <a:rPr lang="ru-RU" sz="1600" b="1" dirty="0" smtClean="0">
                <a:latin typeface="Century Schoolbook" pitchFamily="18" charset="0"/>
              </a:rPr>
              <a:t>Барабинского района Новосибирской области</a:t>
            </a:r>
            <a:endParaRPr lang="ru-RU" sz="1600" b="1" dirty="0">
              <a:latin typeface="Century Schoolbook"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2165264"/>
            <a:ext cx="3071802" cy="46927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200" b="1" dirty="0" smtClean="0">
                <a:solidFill>
                  <a:srgbClr val="FF0000"/>
                </a:solidFill>
                <a:latin typeface="Arial Black" pitchFamily="34" charset="0"/>
              </a:rPr>
              <a:t>Остертаг </a:t>
            </a:r>
            <a:r>
              <a:rPr lang="ru-RU" sz="4200" b="1" dirty="0" err="1" smtClean="0">
                <a:solidFill>
                  <a:srgbClr val="FF0000"/>
                </a:solidFill>
                <a:latin typeface="Arial Black" pitchFamily="34" charset="0"/>
              </a:rPr>
              <a:t>Зульфия</a:t>
            </a:r>
            <a:r>
              <a:rPr lang="ru-RU" sz="4200" b="1" dirty="0" smtClean="0">
                <a:solidFill>
                  <a:srgbClr val="FF0000"/>
                </a:solidFill>
                <a:latin typeface="Arial Black" pitchFamily="34" charset="0"/>
              </a:rPr>
              <a:t>  </a:t>
            </a:r>
            <a:r>
              <a:rPr lang="ru-RU" sz="4200" b="1" dirty="0" err="1" smtClean="0">
                <a:solidFill>
                  <a:srgbClr val="FF0000"/>
                </a:solidFill>
                <a:latin typeface="Arial Black" pitchFamily="34" charset="0"/>
              </a:rPr>
              <a:t>Даутовна</a:t>
            </a:r>
            <a:endParaRPr lang="ru-RU" sz="4200" dirty="0">
              <a:solidFill>
                <a:srgbClr val="FF0000"/>
              </a:solidFill>
              <a:latin typeface="Arial Black" pitchFamily="34" charset="0"/>
            </a:endParaRPr>
          </a:p>
        </p:txBody>
      </p:sp>
      <p:sp>
        <p:nvSpPr>
          <p:cNvPr id="3" name="Подзаголовок 2"/>
          <p:cNvSpPr>
            <a:spLocks noGrp="1"/>
          </p:cNvSpPr>
          <p:nvPr>
            <p:ph type="subTitle" idx="1"/>
          </p:nvPr>
        </p:nvSpPr>
        <p:spPr>
          <a:xfrm>
            <a:off x="3286116" y="928670"/>
            <a:ext cx="5643570" cy="4429156"/>
          </a:xfrm>
        </p:spPr>
        <p:txBody>
          <a:bodyPr>
            <a:noAutofit/>
          </a:bodyPr>
          <a:lstStyle/>
          <a:p>
            <a:pPr indent="450000" algn="just"/>
            <a:r>
              <a:rPr lang="ru-RU" sz="1400" dirty="0" smtClean="0">
                <a:solidFill>
                  <a:schemeClr val="tx1"/>
                </a:solidFill>
                <a:latin typeface="Times New Roman" pitchFamily="18" charset="0"/>
                <a:cs typeface="Times New Roman" pitchFamily="18" charset="0"/>
              </a:rPr>
              <a:t>В  МКОУ </a:t>
            </a:r>
            <a:r>
              <a:rPr lang="ru-RU" sz="1400" dirty="0" err="1" smtClean="0">
                <a:solidFill>
                  <a:schemeClr val="tx1"/>
                </a:solidFill>
                <a:latin typeface="Times New Roman" pitchFamily="18" charset="0"/>
                <a:cs typeface="Times New Roman" pitchFamily="18" charset="0"/>
              </a:rPr>
              <a:t>Устьянцевской</a:t>
            </a:r>
            <a:r>
              <a:rPr lang="ru-RU" sz="1400" dirty="0" smtClean="0">
                <a:solidFill>
                  <a:schemeClr val="tx1"/>
                </a:solidFill>
                <a:latin typeface="Times New Roman" pitchFamily="18" charset="0"/>
                <a:cs typeface="Times New Roman" pitchFamily="18" charset="0"/>
              </a:rPr>
              <a:t> СОШ  работает с 2017 года в должности учителя математики и физики. За пять лет работы в данной школе она зарекомендовала себя, как настоящий профессионал, творческий, эрудированный, высококвалифицированный учитель, всегда в поиске новых, более эффективных методов работы. Ежегодно ёе воспитанники принимают участие в школьных, муниципальных и региональных научно-практических конференциях «Первые шаги в  науку». В декабре 2021 года учащийся 9 класса занял первое место по математике в региональной научно-практической конференции в НГАУ. Участвуют в региональной интеллектуальной игре «Первый шаг в атомный проект», в межрайонной математической олимпиаде «На пирамиду» в КФ НГПУ. В 2021 году команда заняла призовое  3 место. Также участвуют дети в дистанционных конкурсах и олимпиадах «</a:t>
            </a:r>
            <a:r>
              <a:rPr lang="ru-RU" sz="1400" dirty="0" err="1" smtClean="0">
                <a:solidFill>
                  <a:schemeClr val="tx1"/>
                </a:solidFill>
                <a:latin typeface="Times New Roman" pitchFamily="18" charset="0"/>
                <a:cs typeface="Times New Roman" pitchFamily="18" charset="0"/>
              </a:rPr>
              <a:t>Инфоурок</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Учи.ру</a:t>
            </a:r>
            <a:r>
              <a:rPr lang="ru-RU" sz="1400" dirty="0" smtClean="0">
                <a:solidFill>
                  <a:schemeClr val="tx1"/>
                </a:solidFill>
                <a:latin typeface="Times New Roman" pitchFamily="18" charset="0"/>
                <a:cs typeface="Times New Roman" pitchFamily="18" charset="0"/>
              </a:rPr>
              <a:t>», «Сириус», «Альтаир».Учащиеся 7 класса участвовали в заочном этапе регионального конкурса «АГРОНТИ-2022» в номинации  «</a:t>
            </a:r>
            <a:r>
              <a:rPr lang="ru-RU" sz="1400" dirty="0" err="1" smtClean="0">
                <a:solidFill>
                  <a:schemeClr val="tx1"/>
                </a:solidFill>
                <a:latin typeface="Times New Roman" pitchFamily="18" charset="0"/>
                <a:cs typeface="Times New Roman" pitchFamily="18" charset="0"/>
              </a:rPr>
              <a:t>Агро-космос</a:t>
            </a:r>
            <a:r>
              <a:rPr lang="ru-RU" sz="1400" dirty="0" smtClean="0">
                <a:solidFill>
                  <a:schemeClr val="tx1"/>
                </a:solidFill>
                <a:latin typeface="Times New Roman" pitchFamily="18" charset="0"/>
                <a:cs typeface="Times New Roman" pitchFamily="18" charset="0"/>
              </a:rPr>
              <a:t>» и «</a:t>
            </a:r>
            <a:r>
              <a:rPr lang="ru-RU" sz="1400" dirty="0" err="1" smtClean="0">
                <a:solidFill>
                  <a:schemeClr val="tx1"/>
                </a:solidFill>
                <a:latin typeface="Times New Roman" pitchFamily="18" charset="0"/>
                <a:cs typeface="Times New Roman" pitchFamily="18" charset="0"/>
              </a:rPr>
              <a:t>Агро-метео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Зульфия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Даутовна</a:t>
            </a:r>
            <a:r>
              <a:rPr lang="ru-RU" sz="1400" dirty="0" smtClean="0">
                <a:solidFill>
                  <a:schemeClr val="tx1"/>
                </a:solidFill>
                <a:latin typeface="Times New Roman" pitchFamily="18" charset="0"/>
                <a:cs typeface="Times New Roman" pitchFamily="18" charset="0"/>
              </a:rPr>
              <a:t> постоянно работает над повышением своего педагогического мастерства. Является руководителем ШМО естественно-математического цикла. В 2022 году участвовала в районном конкурсе «Учитель года-2022». Своевременно проходит курсовую подготовку по повышению квалификации. Принимает  участие в </a:t>
            </a:r>
            <a:r>
              <a:rPr lang="ru-RU" sz="1400" dirty="0" err="1" smtClean="0">
                <a:solidFill>
                  <a:schemeClr val="tx1"/>
                </a:solidFill>
                <a:latin typeface="Times New Roman" pitchFamily="18" charset="0"/>
                <a:cs typeface="Times New Roman" pitchFamily="18" charset="0"/>
              </a:rPr>
              <a:t>вебинарах</a:t>
            </a:r>
            <a:r>
              <a:rPr lang="ru-RU" sz="1400" dirty="0" smtClean="0">
                <a:solidFill>
                  <a:schemeClr val="tx1"/>
                </a:solidFill>
                <a:latin typeface="Times New Roman" pitchFamily="18" charset="0"/>
                <a:cs typeface="Times New Roman" pitchFamily="18" charset="0"/>
              </a:rPr>
              <a:t>, участвует в различных дистанционных олимпиадах по предметам. Является активным учителем на платформе </a:t>
            </a:r>
            <a:r>
              <a:rPr lang="ru-RU" sz="1400" dirty="0" err="1" smtClean="0">
                <a:solidFill>
                  <a:schemeClr val="tx1"/>
                </a:solidFill>
                <a:latin typeface="Times New Roman" pitchFamily="18" charset="0"/>
                <a:cs typeface="Times New Roman" pitchFamily="18" charset="0"/>
              </a:rPr>
              <a:t>uchi.ru</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yaklass.ru</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resh.edu.ru</a:t>
            </a:r>
            <a:r>
              <a:rPr lang="ru-RU"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Educont</a:t>
            </a:r>
            <a:r>
              <a:rPr lang="ru-RU" sz="1400" dirty="0" smtClean="0">
                <a:solidFill>
                  <a:schemeClr val="tx1"/>
                </a:solidFill>
                <a:latin typeface="Times New Roman" pitchFamily="18" charset="0"/>
                <a:cs typeface="Times New Roman" pitchFamily="18" charset="0"/>
              </a:rPr>
              <a:t>.</a:t>
            </a:r>
            <a:r>
              <a:rPr lang="en-US" sz="1400" dirty="0" err="1" smtClean="0">
                <a:solidFill>
                  <a:schemeClr val="tx1"/>
                </a:solidFill>
                <a:latin typeface="Times New Roman" pitchFamily="18" charset="0"/>
                <a:cs typeface="Times New Roman" pitchFamily="18" charset="0"/>
              </a:rPr>
              <a:t>ru</a:t>
            </a:r>
            <a:r>
              <a:rPr lang="ru-RU" sz="1400" dirty="0" smtClean="0">
                <a:solidFill>
                  <a:schemeClr val="tx1"/>
                </a:solidFill>
                <a:latin typeface="Times New Roman" pitchFamily="18" charset="0"/>
                <a:cs typeface="Times New Roman" pitchFamily="18" charset="0"/>
              </a:rPr>
              <a:t>. </a:t>
            </a:r>
          </a:p>
          <a:p>
            <a:pPr indent="450000" algn="just"/>
            <a:r>
              <a:rPr lang="ru-RU" sz="1400" dirty="0" smtClean="0">
                <a:solidFill>
                  <a:schemeClr val="tx1"/>
                </a:solidFill>
                <a:latin typeface="Times New Roman" pitchFamily="18" charset="0"/>
                <a:cs typeface="Times New Roman" pitchFamily="18" charset="0"/>
              </a:rPr>
              <a:t>Остертаг </a:t>
            </a:r>
            <a:r>
              <a:rPr lang="ru-RU" sz="1400" dirty="0" err="1" smtClean="0">
                <a:solidFill>
                  <a:schemeClr val="tx1"/>
                </a:solidFill>
                <a:latin typeface="Times New Roman" pitchFamily="18" charset="0"/>
                <a:cs typeface="Times New Roman" pitchFamily="18" charset="0"/>
              </a:rPr>
              <a:t>Зульфия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Даутовна</a:t>
            </a:r>
            <a:r>
              <a:rPr lang="ru-RU" sz="1400" dirty="0" smtClean="0">
                <a:solidFill>
                  <a:schemeClr val="tx1"/>
                </a:solidFill>
                <a:latin typeface="Times New Roman" pitchFamily="18" charset="0"/>
                <a:cs typeface="Times New Roman" pitchFamily="18" charset="0"/>
              </a:rPr>
              <a:t> пользуется авторитетом и уважением среди учащихся, родителей и коллег как хороший организатор, умелый педагог, справедливый и отзывчивый человек.</a:t>
            </a:r>
            <a:endParaRPr lang="ru-RU" sz="1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85794"/>
            <a:ext cx="3143272" cy="1815882"/>
          </a:xfrm>
          <a:prstGeom prst="rect">
            <a:avLst/>
          </a:prstGeom>
          <a:ln>
            <a:noFill/>
          </a:ln>
        </p:spPr>
        <p:txBody>
          <a:bodyPr wrap="square">
            <a:spAutoFit/>
          </a:bodyPr>
          <a:lstStyle/>
          <a:p>
            <a:pPr algn="ctr"/>
            <a:r>
              <a:rPr lang="ru-RU" sz="1600" b="1" dirty="0" smtClean="0">
                <a:latin typeface="Century Schoolbook" pitchFamily="18" charset="0"/>
              </a:rPr>
              <a:t>учитель математики и физики высшей квалификационной категории МКОУ </a:t>
            </a:r>
            <a:r>
              <a:rPr lang="ru-RU" sz="1600" b="1" dirty="0" err="1" smtClean="0">
                <a:latin typeface="Century Schoolbook" pitchFamily="18" charset="0"/>
              </a:rPr>
              <a:t>Устьянцевской</a:t>
            </a:r>
            <a:r>
              <a:rPr lang="ru-RU" sz="1600" b="1" dirty="0" smtClean="0">
                <a:latin typeface="Century Schoolbook" pitchFamily="18" charset="0"/>
              </a:rPr>
              <a:t> СОШ Барабинского района Новосибирской области</a:t>
            </a:r>
            <a:endParaRPr lang="ru-RU" sz="1600" dirty="0">
              <a:latin typeface="Century Schoolbook" pitchFamily="18" charset="0"/>
            </a:endParaRPr>
          </a:p>
        </p:txBody>
      </p:sp>
      <p:pic>
        <p:nvPicPr>
          <p:cNvPr id="6" name="Рисунок 5" descr="D:\УЧИТЕЛЬ ГОДА 2022урок атмосферное давление и вес воздуха\фото на визитку\20170411_095907.jpg"/>
          <p:cNvPicPr/>
          <p:nvPr/>
        </p:nvPicPr>
        <p:blipFill rotWithShape="1">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7765" r="5794" b="5587"/>
          <a:stretch/>
        </p:blipFill>
        <p:spPr bwMode="auto">
          <a:xfrm>
            <a:off x="0" y="2571744"/>
            <a:ext cx="3214678" cy="4286256"/>
          </a:xfrm>
          <a:prstGeom prst="rect">
            <a:avLst/>
          </a:prstGeom>
          <a:ln>
            <a:noFill/>
          </a:ln>
          <a:effectLst>
            <a:softEdge rad="112500"/>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000" b="1" dirty="0" smtClean="0">
                <a:solidFill>
                  <a:srgbClr val="FF0000"/>
                </a:solidFill>
                <a:latin typeface="Arial Black" pitchFamily="34" charset="0"/>
                <a:cs typeface="Times New Roman" pitchFamily="18" charset="0"/>
              </a:rPr>
              <a:t>Петрова Анжела Николаевна</a:t>
            </a:r>
            <a:endParaRPr lang="ru-RU" sz="3900" dirty="0">
              <a:solidFill>
                <a:srgbClr val="FF0000"/>
              </a:solidFill>
              <a:latin typeface="Arial Black" pitchFamily="34" charset="0"/>
            </a:endParaRPr>
          </a:p>
        </p:txBody>
      </p:sp>
      <p:sp>
        <p:nvSpPr>
          <p:cNvPr id="3" name="Подзаголовок 2"/>
          <p:cNvSpPr>
            <a:spLocks noGrp="1"/>
          </p:cNvSpPr>
          <p:nvPr>
            <p:ph type="subTitle" idx="1"/>
          </p:nvPr>
        </p:nvSpPr>
        <p:spPr>
          <a:xfrm>
            <a:off x="3143240" y="714356"/>
            <a:ext cx="6000760" cy="5929330"/>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Петрова Анжела Николаевна – музыкальный руководитель МКДОУ №2 </a:t>
            </a:r>
            <a:r>
              <a:rPr lang="en-US" sz="1200" dirty="0" smtClean="0">
                <a:solidFill>
                  <a:schemeClr val="tx1"/>
                </a:solidFill>
                <a:latin typeface="Times New Roman" pitchFamily="18" charset="0"/>
                <a:cs typeface="Times New Roman" pitchFamily="18" charset="0"/>
              </a:rPr>
              <a:t>I </a:t>
            </a:r>
            <a:r>
              <a:rPr lang="ru-RU" sz="1200" dirty="0" smtClean="0">
                <a:solidFill>
                  <a:schemeClr val="tx1"/>
                </a:solidFill>
                <a:latin typeface="Times New Roman" pitchFamily="18" charset="0"/>
                <a:cs typeface="Times New Roman" pitchFamily="18" charset="0"/>
              </a:rPr>
              <a:t>квалификационной категории, умеющий педагогически грамотно применять формы и методы организации музыкальной деятельности в дошкольном учреждении. Используя в работе инновационные образовательные технологии, педагог ориентируется на индивидуальность каждого ребенка. Результаты диагностики показывают стабильную динамику развития  музыкальных способностей у детей за два года (2020, 2021): младшая группа - 63%, средняя группа – 71%, подготовительная группа – 86%.</a:t>
            </a:r>
          </a:p>
          <a:p>
            <a:pPr indent="450000" algn="just"/>
            <a:r>
              <a:rPr lang="ru-RU" sz="1200" dirty="0" smtClean="0">
                <a:solidFill>
                  <a:schemeClr val="tx1"/>
                </a:solidFill>
                <a:latin typeface="Times New Roman" pitchFamily="18" charset="0"/>
                <a:cs typeface="Times New Roman" pitchFamily="18" charset="0"/>
              </a:rPr>
              <a:t>Воспитанники под кураторством Анжелы Николаевны активно участвуют в конкурсах различного уровня. Окружной фестиваль «Весна победы» в номинации «Декоративно-прикладное и художественное искусство» (Дипломы </a:t>
            </a:r>
            <a:r>
              <a:rPr lang="en-US" sz="1200" dirty="0" smtClean="0">
                <a:solidFill>
                  <a:schemeClr val="tx1"/>
                </a:solidFill>
                <a:latin typeface="Times New Roman" pitchFamily="18" charset="0"/>
                <a:cs typeface="Times New Roman" pitchFamily="18" charset="0"/>
              </a:rPr>
              <a:t>I</a:t>
            </a:r>
            <a:r>
              <a:rPr lang="ru-RU"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II </a:t>
            </a:r>
            <a:r>
              <a:rPr lang="ru-RU" sz="1200" dirty="0" smtClean="0">
                <a:solidFill>
                  <a:schemeClr val="tx1"/>
                </a:solidFill>
                <a:latin typeface="Times New Roman" pitchFamily="18" charset="0"/>
                <a:cs typeface="Times New Roman" pitchFamily="18" charset="0"/>
              </a:rPr>
              <a:t>степени, 2022 г.). Районный конкурс  «Твори добро, другим во благо» (Грамота победителя, 2021 г.), конкурс видеороликов «Мы за здоровый образ жизни», в номинации «Как обезопасить себя от ….» (Диплом победителя, 2021 г.), «Стань заметнее на дороге» (Диплом участника, 2021 г.). Областной конкурс рисунков «Вот такой он Дед Мороз» (Благодарственное письмо, 2021 г.). Всероссийский  детский оздоровительный конкурс «Малыши против простуды и гриппа» (Дипломы участников, 2021 г.).</a:t>
            </a:r>
          </a:p>
          <a:p>
            <a:pPr indent="450000" algn="just"/>
            <a:r>
              <a:rPr lang="ru-RU" sz="1200" dirty="0" smtClean="0">
                <a:solidFill>
                  <a:schemeClr val="tx1"/>
                </a:solidFill>
                <a:latin typeface="Times New Roman" pitchFamily="18" charset="0"/>
                <a:cs typeface="Times New Roman" pitchFamily="18" charset="0"/>
              </a:rPr>
              <a:t>Анжела Николаевна активный участник конкурсов профессионального мастерства различного уровня: окружной: «Педагог года – 2022» в номинации «Воспитатель года» - диплом </a:t>
            </a:r>
            <a:r>
              <a:rPr lang="en-US" sz="1200" dirty="0" smtClean="0">
                <a:solidFill>
                  <a:schemeClr val="tx1"/>
                </a:solidFill>
                <a:latin typeface="Times New Roman" pitchFamily="18" charset="0"/>
                <a:cs typeface="Times New Roman" pitchFamily="18" charset="0"/>
              </a:rPr>
              <a:t>II </a:t>
            </a:r>
            <a:r>
              <a:rPr lang="ru-RU" sz="1200" dirty="0" smtClean="0">
                <a:solidFill>
                  <a:schemeClr val="tx1"/>
                </a:solidFill>
                <a:latin typeface="Times New Roman" pitchFamily="18" charset="0"/>
                <a:cs typeface="Times New Roman" pitchFamily="18" charset="0"/>
              </a:rPr>
              <a:t>степени, 2022); муниципальный: «Молодой специалист года - 2021» - диплом участника, 2021 г., «Мое лучшее образовательное мероприятие» - диплом </a:t>
            </a:r>
            <a:r>
              <a:rPr lang="en-US" sz="1200" dirty="0" smtClean="0">
                <a:solidFill>
                  <a:schemeClr val="tx1"/>
                </a:solidFill>
                <a:latin typeface="Times New Roman" pitchFamily="18" charset="0"/>
                <a:cs typeface="Times New Roman" pitchFamily="18" charset="0"/>
              </a:rPr>
              <a:t>III</a:t>
            </a:r>
            <a:r>
              <a:rPr lang="ru-RU" sz="1200" dirty="0" smtClean="0">
                <a:solidFill>
                  <a:schemeClr val="tx1"/>
                </a:solidFill>
                <a:latin typeface="Times New Roman" pitchFamily="18" charset="0"/>
                <a:cs typeface="Times New Roman" pitchFamily="18" charset="0"/>
              </a:rPr>
              <a:t> степени, 2021 г., «</a:t>
            </a:r>
            <a:r>
              <a:rPr lang="ru-RU" sz="1200" dirty="0" err="1" smtClean="0">
                <a:solidFill>
                  <a:schemeClr val="tx1"/>
                </a:solidFill>
                <a:latin typeface="Times New Roman" pitchFamily="18" charset="0"/>
                <a:cs typeface="Times New Roman" pitchFamily="18" charset="0"/>
              </a:rPr>
              <a:t>Портфолио</a:t>
            </a:r>
            <a:r>
              <a:rPr lang="ru-RU" sz="1200" dirty="0" smtClean="0">
                <a:solidFill>
                  <a:schemeClr val="tx1"/>
                </a:solidFill>
                <a:latin typeface="Times New Roman" pitchFamily="18" charset="0"/>
                <a:cs typeface="Times New Roman" pitchFamily="18" charset="0"/>
              </a:rPr>
              <a:t> молодого педагога» - диплом </a:t>
            </a:r>
            <a:r>
              <a:rPr lang="en-US" sz="1200" dirty="0" smtClean="0">
                <a:solidFill>
                  <a:schemeClr val="tx1"/>
                </a:solidFill>
                <a:latin typeface="Times New Roman" pitchFamily="18" charset="0"/>
                <a:cs typeface="Times New Roman" pitchFamily="18" charset="0"/>
              </a:rPr>
              <a:t>III</a:t>
            </a:r>
            <a:r>
              <a:rPr lang="ru-RU" sz="1200" dirty="0" smtClean="0">
                <a:solidFill>
                  <a:schemeClr val="tx1"/>
                </a:solidFill>
                <a:latin typeface="Times New Roman" pitchFamily="18" charset="0"/>
                <a:cs typeface="Times New Roman" pitchFamily="18" charset="0"/>
              </a:rPr>
              <a:t> степени, 2021 г., «Педагог года 2022» - Благодарность за участие; межрегиональный: открытый конкурс методических материалов «Секрет успеха» в номинации «</a:t>
            </a:r>
            <a:r>
              <a:rPr lang="ru-RU" sz="1200" dirty="0" err="1" smtClean="0">
                <a:solidFill>
                  <a:schemeClr val="tx1"/>
                </a:solidFill>
                <a:latin typeface="Times New Roman" pitchFamily="18" charset="0"/>
                <a:cs typeface="Times New Roman" pitchFamily="18" charset="0"/>
              </a:rPr>
              <a:t>Здоровьесберегающее</a:t>
            </a:r>
            <a:r>
              <a:rPr lang="ru-RU" sz="1200" dirty="0" smtClean="0">
                <a:solidFill>
                  <a:schemeClr val="tx1"/>
                </a:solidFill>
                <a:latin typeface="Times New Roman" pitchFamily="18" charset="0"/>
                <a:cs typeface="Times New Roman" pitchFamily="18" charset="0"/>
              </a:rPr>
              <a:t> образовательное пространство», диплом </a:t>
            </a:r>
            <a:r>
              <a:rPr lang="en-US" sz="1200" dirty="0" smtClean="0">
                <a:solidFill>
                  <a:schemeClr val="tx1"/>
                </a:solidFill>
                <a:latin typeface="Times New Roman" pitchFamily="18" charset="0"/>
                <a:cs typeface="Times New Roman" pitchFamily="18" charset="0"/>
              </a:rPr>
              <a:t>III</a:t>
            </a:r>
            <a:r>
              <a:rPr lang="ru-RU" sz="1200" dirty="0" smtClean="0">
                <a:solidFill>
                  <a:schemeClr val="tx1"/>
                </a:solidFill>
                <a:latin typeface="Times New Roman" pitchFamily="18" charset="0"/>
                <a:cs typeface="Times New Roman" pitchFamily="18" charset="0"/>
              </a:rPr>
              <a:t> степени, 2021 г.; всероссийский: педагогический конкурс «Творческий воспитатель - 2021», диплом участника, 2021 г. </a:t>
            </a:r>
          </a:p>
          <a:p>
            <a:pPr indent="450000" algn="just"/>
            <a:r>
              <a:rPr lang="ru-RU" sz="1200" dirty="0" smtClean="0">
                <a:solidFill>
                  <a:schemeClr val="tx1"/>
                </a:solidFill>
                <a:latin typeface="Times New Roman" pitchFamily="18" charset="0"/>
                <a:cs typeface="Times New Roman" pitchFamily="18" charset="0"/>
              </a:rPr>
              <a:t>Педагог систематически обобщает и анализирует, накопленный педагогический опыт и представляет его в рамках работы окружных семинаров: в 2021 году на тему: «Организация работы в образовательной организации по формированию культуры здоровья, повышения мотивации к его сохранению через использования </a:t>
            </a:r>
            <a:r>
              <a:rPr lang="ru-RU" sz="1200" dirty="0" err="1" smtClean="0">
                <a:solidFill>
                  <a:schemeClr val="tx1"/>
                </a:solidFill>
                <a:latin typeface="Times New Roman" pitchFamily="18" charset="0"/>
                <a:cs typeface="Times New Roman" pitchFamily="18" charset="0"/>
              </a:rPr>
              <a:t>здоровьесберегающих</a:t>
            </a:r>
            <a:r>
              <a:rPr lang="ru-RU" sz="1200" dirty="0" smtClean="0">
                <a:solidFill>
                  <a:schemeClr val="tx1"/>
                </a:solidFill>
                <a:latin typeface="Times New Roman" pitchFamily="18" charset="0"/>
                <a:cs typeface="Times New Roman" pitchFamily="18" charset="0"/>
              </a:rPr>
              <a:t> технологий», транслирование практического опыта в формате мастер – класса: «Музыкотерапия, как средство благотворного воздействия на здоровье и психику детей», сертификат участника, 2021 г.</a:t>
            </a:r>
          </a:p>
          <a:p>
            <a:pPr indent="450000" algn="just"/>
            <a:endParaRPr lang="ru-RU" sz="11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143272" cy="1569660"/>
          </a:xfrm>
          <a:prstGeom prst="rect">
            <a:avLst/>
          </a:prstGeom>
          <a:ln>
            <a:noFill/>
          </a:ln>
        </p:spPr>
        <p:txBody>
          <a:bodyPr wrap="square">
            <a:spAutoFit/>
          </a:bodyPr>
          <a:lstStyle/>
          <a:p>
            <a:pPr algn="ctr"/>
            <a:r>
              <a:rPr lang="ru-RU" sz="1600" b="1" dirty="0" smtClean="0">
                <a:latin typeface="Century Schoolbook" pitchFamily="18" charset="0"/>
                <a:cs typeface="Times New Roman" pitchFamily="18" charset="0"/>
              </a:rPr>
              <a:t>музыкальный руководитель </a:t>
            </a:r>
            <a:r>
              <a:rPr lang="en-US" sz="1600" b="1" dirty="0" smtClean="0">
                <a:latin typeface="Century Schoolbook" pitchFamily="18" charset="0"/>
                <a:cs typeface="Times New Roman" pitchFamily="18" charset="0"/>
              </a:rPr>
              <a:t>I </a:t>
            </a:r>
            <a:r>
              <a:rPr lang="ru-RU" sz="1600" b="1" dirty="0" smtClean="0">
                <a:latin typeface="Century Schoolbook" pitchFamily="18" charset="0"/>
                <a:cs typeface="Times New Roman" pitchFamily="18" charset="0"/>
              </a:rPr>
              <a:t>квалификационной категории МКДОУ №2 </a:t>
            </a:r>
            <a:r>
              <a:rPr lang="ru-RU" sz="1600" b="1" dirty="0" smtClean="0">
                <a:latin typeface="Century Schoolbook" pitchFamily="18" charset="0"/>
              </a:rPr>
              <a:t>Барабинского района Новосибирской области</a:t>
            </a:r>
            <a:endParaRPr lang="ru-RU" sz="1600" b="1" dirty="0">
              <a:latin typeface="Century Schoolbook"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2357429"/>
            <a:ext cx="3151154" cy="45005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b="1" dirty="0" smtClean="0">
                <a:solidFill>
                  <a:srgbClr val="FF0000"/>
                </a:solidFill>
                <a:latin typeface="Arial Black" pitchFamily="34" charset="0"/>
              </a:rPr>
              <a:t>Бородач Нина Викторовна</a:t>
            </a:r>
            <a:endParaRPr lang="ru-RU" b="1" dirty="0">
              <a:solidFill>
                <a:srgbClr val="FF0000"/>
              </a:solidFill>
              <a:latin typeface="Arial Black" pitchFamily="34" charset="0"/>
            </a:endParaRPr>
          </a:p>
        </p:txBody>
      </p:sp>
      <p:sp>
        <p:nvSpPr>
          <p:cNvPr id="3" name="Подзаголовок 2"/>
          <p:cNvSpPr>
            <a:spLocks noGrp="1"/>
          </p:cNvSpPr>
          <p:nvPr>
            <p:ph type="subTitle" idx="1"/>
          </p:nvPr>
        </p:nvSpPr>
        <p:spPr>
          <a:xfrm>
            <a:off x="3214678" y="714356"/>
            <a:ext cx="5715008" cy="6000768"/>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Бородач Нину Викторовну, воспитателя высшей квалификационной категории, отличает глубокий профессионализм, знание педагогики, психологии, методики дошкольного воспитания.   Показателями эффективности профессиональной деятельности воспитателя являются результаты диагностики по овладению детьми на 100% программы дошкольного образования.  </a:t>
            </a:r>
          </a:p>
          <a:p>
            <a:pPr indent="450000" algn="just"/>
            <a:r>
              <a:rPr lang="ru-RU" sz="1200" dirty="0" smtClean="0">
                <a:solidFill>
                  <a:schemeClr val="tx1"/>
                </a:solidFill>
                <a:latin typeface="Times New Roman" pitchFamily="18" charset="0"/>
                <a:cs typeface="Times New Roman" pitchFamily="18" charset="0"/>
              </a:rPr>
              <a:t>Большое внимание Нина Викторовна уделяет речевому развитию дошкольников. Решая данную проблему средствами театрализованной деятельности, педагог реализовала проект «Театр «Волшебная страна»», организовала в ДОО театральную студию, основала театральный фестиваль «Золотая маска», ставший традицией детского сада. Опыт данной работы отмечен на конкурсах различного уровня: Международный конкурс проектов «Образовательная среда для всех, образовательная среда для каждого» (диплом </a:t>
            </a:r>
            <a:r>
              <a:rPr lang="en-US" sz="1200" dirty="0" smtClean="0">
                <a:solidFill>
                  <a:schemeClr val="tx1"/>
                </a:solidFill>
                <a:latin typeface="Times New Roman" pitchFamily="18" charset="0"/>
                <a:cs typeface="Times New Roman" pitchFamily="18" charset="0"/>
              </a:rPr>
              <a:t>III</a:t>
            </a:r>
            <a:r>
              <a:rPr lang="ru-RU" sz="1200" dirty="0" smtClean="0">
                <a:solidFill>
                  <a:schemeClr val="tx1"/>
                </a:solidFill>
                <a:latin typeface="Times New Roman" pitchFamily="18" charset="0"/>
                <a:cs typeface="Times New Roman" pitchFamily="18" charset="0"/>
              </a:rPr>
              <a:t> степени, 2020); XI Открытый межрегиональный конкурс методических материалов «Секрет успеха» (диплом I степени, 2020); Международный конкурс «Литературный мир» (диплом победителя </a:t>
            </a:r>
            <a:r>
              <a:rPr lang="en-US" sz="1200" dirty="0" smtClean="0">
                <a:solidFill>
                  <a:schemeClr val="tx1"/>
                </a:solidFill>
                <a:latin typeface="Times New Roman" pitchFamily="18" charset="0"/>
                <a:cs typeface="Times New Roman" pitchFamily="18" charset="0"/>
              </a:rPr>
              <a:t>I</a:t>
            </a:r>
            <a:r>
              <a:rPr lang="ru-RU" sz="1200" dirty="0" smtClean="0">
                <a:solidFill>
                  <a:schemeClr val="tx1"/>
                </a:solidFill>
                <a:latin typeface="Times New Roman" pitchFamily="18" charset="0"/>
                <a:cs typeface="Times New Roman" pitchFamily="18" charset="0"/>
              </a:rPr>
              <a:t>I степени, 2020). </a:t>
            </a:r>
          </a:p>
          <a:p>
            <a:pPr indent="450000" algn="just"/>
            <a:r>
              <a:rPr lang="ru-RU" sz="1200" dirty="0" smtClean="0">
                <a:solidFill>
                  <a:schemeClr val="tx1"/>
                </a:solidFill>
                <a:latin typeface="Times New Roman" pitchFamily="18" charset="0"/>
                <a:cs typeface="Times New Roman" pitchFamily="18" charset="0"/>
              </a:rPr>
              <a:t>Результатом работы театральной студии, стали победы воспитанников в районном фестивале любительских театров кукол «Петрушкины Забавы» (лауреат, 2013; диплом I степени, 2014); Районный фестиваль «Театральная весна» (диплом I степени, 2019); Районный фестиваль «Золотая маска» (диплом I степени, 2022).</a:t>
            </a:r>
          </a:p>
          <a:p>
            <a:pPr indent="450000" algn="just"/>
            <a:r>
              <a:rPr lang="ru-RU" sz="1200" dirty="0" smtClean="0">
                <a:solidFill>
                  <a:schemeClr val="tx1"/>
                </a:solidFill>
                <a:latin typeface="Times New Roman" pitchFamily="18" charset="0"/>
                <a:cs typeface="Times New Roman" pitchFamily="18" charset="0"/>
              </a:rPr>
              <a:t>За высокое профессиональное мастерство педагог неоднократно награждался Почетными грамотами и благодарностями Управления образования администрации Барабинского района (2010, 2011, 2014), Новосибирской областной общественной организации Профсоюза работников народного образования и науки РФ (2013). За качественные показатели труда Нина Викторовна была занесена на Доску почета Барабинского района (2014). Награждена Почетной грамотой Министерства образования Новосибирской области за заслуги в обучении и воспитании подрастающего поколения, многолетний добросовестный труд (2018).</a:t>
            </a:r>
          </a:p>
          <a:p>
            <a:pPr indent="450000" algn="just"/>
            <a:r>
              <a:rPr lang="ru-RU" sz="1200" dirty="0" smtClean="0">
                <a:solidFill>
                  <a:schemeClr val="tx1"/>
                </a:solidFill>
                <a:latin typeface="Times New Roman" pitchFamily="18" charset="0"/>
                <a:cs typeface="Times New Roman" pitchFamily="18" charset="0"/>
              </a:rPr>
              <a:t>Помимо высокого профессионального мастерства педагога выделяют такие личностные качества, как энергичность, целеустремленность, добросовестность, трудолюбие и ответственность. Нина Викторовна пользуется заслуженным уважением среди коллег и родителей, любовью и доверием детей.</a:t>
            </a:r>
          </a:p>
        </p:txBody>
      </p:sp>
      <p:pic>
        <p:nvPicPr>
          <p:cNvPr id="1026" name="Picture 2"/>
          <p:cNvPicPr>
            <a:picLocks noChangeAspect="1" noChangeArrowheads="1"/>
          </p:cNvPicPr>
          <p:nvPr/>
        </p:nvPicPr>
        <p:blipFill>
          <a:blip r:embed="rId2" cstate="print"/>
          <a:srcRect/>
          <a:stretch>
            <a:fillRect/>
          </a:stretch>
        </p:blipFill>
        <p:spPr bwMode="auto">
          <a:xfrm>
            <a:off x="0" y="2316169"/>
            <a:ext cx="3027442" cy="4541831"/>
          </a:xfrm>
          <a:prstGeom prst="rect">
            <a:avLst/>
          </a:prstGeom>
          <a:ln>
            <a:noFill/>
          </a:ln>
          <a:effectLst>
            <a:softEdge rad="112500"/>
          </a:effectLst>
        </p:spPr>
      </p:pic>
      <p:sp>
        <p:nvSpPr>
          <p:cNvPr id="5" name="Прямоугольник 4"/>
          <p:cNvSpPr/>
          <p:nvPr/>
        </p:nvSpPr>
        <p:spPr>
          <a:xfrm>
            <a:off x="0" y="714356"/>
            <a:ext cx="3143272" cy="1569660"/>
          </a:xfrm>
          <a:prstGeom prst="rect">
            <a:avLst/>
          </a:prstGeom>
          <a:ln>
            <a:noFill/>
          </a:ln>
        </p:spPr>
        <p:txBody>
          <a:bodyPr wrap="square">
            <a:spAutoFit/>
          </a:bodyPr>
          <a:lstStyle/>
          <a:p>
            <a:pPr lvl="0" algn="ctr" eaLnBrk="0" fontAlgn="base" hangingPunct="0">
              <a:spcBef>
                <a:spcPct val="0"/>
              </a:spcBef>
              <a:spcAft>
                <a:spcPct val="0"/>
              </a:spcAft>
            </a:pPr>
            <a:r>
              <a:rPr lang="ru-RU" sz="1600" b="1" dirty="0" smtClean="0">
                <a:latin typeface="Century Schoolbook" pitchFamily="18" charset="0"/>
                <a:ea typeface="Times New Roman" pitchFamily="18" charset="0"/>
                <a:cs typeface="Times New Roman" pitchFamily="18" charset="0"/>
              </a:rPr>
              <a:t>воспитатель высшей</a:t>
            </a:r>
            <a:r>
              <a:rPr lang="en-US" sz="1600" b="1" dirty="0" smtClean="0">
                <a:latin typeface="Century Schoolbook" pitchFamily="18" charset="0"/>
                <a:ea typeface="Times New Roman" pitchFamily="18" charset="0"/>
                <a:cs typeface="Times New Roman" pitchFamily="18" charset="0"/>
              </a:rPr>
              <a:t> </a:t>
            </a:r>
            <a:r>
              <a:rPr lang="ru-RU" sz="1600" b="1" dirty="0" smtClean="0">
                <a:latin typeface="Century Schoolbook" pitchFamily="18" charset="0"/>
                <a:ea typeface="Times New Roman" pitchFamily="18" charset="0"/>
                <a:cs typeface="Times New Roman" pitchFamily="18" charset="0"/>
              </a:rPr>
              <a:t>квалификационной категории</a:t>
            </a:r>
            <a:endParaRPr lang="ru-RU" sz="1600" dirty="0" smtClean="0">
              <a:latin typeface="Century Schoolbook" pitchFamily="18" charset="0"/>
              <a:cs typeface="Arial" pitchFamily="34" charset="0"/>
            </a:endParaRPr>
          </a:p>
          <a:p>
            <a:pPr lvl="0" algn="ctr" eaLnBrk="0" fontAlgn="base" hangingPunct="0">
              <a:spcBef>
                <a:spcPct val="0"/>
              </a:spcBef>
              <a:spcAft>
                <a:spcPct val="0"/>
              </a:spcAft>
            </a:pPr>
            <a:r>
              <a:rPr lang="ru-RU" sz="1600" b="1" dirty="0" smtClean="0">
                <a:latin typeface="Century Schoolbook" pitchFamily="18" charset="0"/>
                <a:ea typeface="Times New Roman" pitchFamily="18" charset="0"/>
                <a:cs typeface="Times New Roman" pitchFamily="18" charset="0"/>
              </a:rPr>
              <a:t>МКДОУ №4 «Колокольчик» Барабинского района Новосибирской области</a:t>
            </a:r>
            <a:endParaRPr lang="ru-RU" sz="1600" dirty="0" smtClean="0">
              <a:latin typeface="Century Schoolbook" pitchFamily="18"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2900"/>
            <a:ext cx="9144000" cy="785794"/>
          </a:xfrm>
        </p:spPr>
        <p:txBody>
          <a:bodyPr>
            <a:noAutofit/>
          </a:bodyPr>
          <a:lstStyle/>
          <a:p>
            <a:r>
              <a:rPr lang="ru-RU" sz="3200" dirty="0" smtClean="0">
                <a:solidFill>
                  <a:srgbClr val="FF0000"/>
                </a:solidFill>
                <a:latin typeface="Arial Black" pitchFamily="34" charset="0"/>
                <a:cs typeface="Times New Roman" pitchFamily="18" charset="0"/>
              </a:rPr>
              <a:t>Гладышева Светлана Владимировна</a:t>
            </a:r>
            <a:endParaRPr lang="ru-RU" sz="32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000364" y="571480"/>
            <a:ext cx="5929386" cy="5429288"/>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Гладышева Светлана Владимировна – инициативный, творческий педагог, владеющий методикой ведения образовательной деятельности в соответствии со стандартом дошкольного образования.</a:t>
            </a:r>
          </a:p>
          <a:p>
            <a:pPr indent="450000" algn="just"/>
            <a:r>
              <a:rPr lang="ru-RU" sz="1200" dirty="0" smtClean="0">
                <a:solidFill>
                  <a:schemeClr val="tx1"/>
                </a:solidFill>
                <a:latin typeface="Times New Roman" pitchFamily="18" charset="0"/>
                <a:cs typeface="Times New Roman" pitchFamily="18" charset="0"/>
              </a:rPr>
              <a:t>Воспитанники Светланы Владимировны являются неоднократными победителями и дипломантами «Детского и семейного технического творчества «</a:t>
            </a:r>
            <a:r>
              <a:rPr lang="ru-RU" sz="1200" dirty="0" err="1" smtClean="0">
                <a:solidFill>
                  <a:schemeClr val="tx1"/>
                </a:solidFill>
                <a:latin typeface="Times New Roman" pitchFamily="18" charset="0"/>
                <a:cs typeface="Times New Roman" pitchFamily="18" charset="0"/>
              </a:rPr>
              <a:t>Техностарт</a:t>
            </a:r>
            <a:r>
              <a:rPr lang="ru-RU" sz="1200" dirty="0" smtClean="0">
                <a:solidFill>
                  <a:schemeClr val="tx1"/>
                </a:solidFill>
                <a:latin typeface="Times New Roman" pitchFamily="18" charset="0"/>
                <a:cs typeface="Times New Roman" pitchFamily="18" charset="0"/>
              </a:rPr>
              <a:t> (2021), VI Областного конкурса </a:t>
            </a:r>
            <a:r>
              <a:rPr lang="ru-RU" sz="1200" dirty="0" err="1" smtClean="0">
                <a:solidFill>
                  <a:schemeClr val="tx1"/>
                </a:solidFill>
                <a:latin typeface="Times New Roman" pitchFamily="18" charset="0"/>
                <a:cs typeface="Times New Roman" pitchFamily="18" charset="0"/>
              </a:rPr>
              <a:t>мультимедийных</a:t>
            </a:r>
            <a:r>
              <a:rPr lang="ru-RU" sz="1200" dirty="0" smtClean="0">
                <a:solidFill>
                  <a:schemeClr val="tx1"/>
                </a:solidFill>
                <a:latin typeface="Times New Roman" pitchFamily="18" charset="0"/>
                <a:cs typeface="Times New Roman" pitchFamily="18" charset="0"/>
              </a:rPr>
              <a:t> презентаций «Мой папа - герой» (2022), Дипломантами межрайонного соревнования по конструированию </a:t>
            </a:r>
            <a:r>
              <a:rPr lang="ru-RU" sz="1200" dirty="0" err="1" smtClean="0">
                <a:solidFill>
                  <a:schemeClr val="tx1"/>
                </a:solidFill>
                <a:latin typeface="Times New Roman" pitchFamily="18" charset="0"/>
                <a:cs typeface="Times New Roman" pitchFamily="18" charset="0"/>
              </a:rPr>
              <a:t>Cuboro</a:t>
            </a:r>
            <a:r>
              <a:rPr lang="ru-RU" sz="1200" dirty="0" smtClean="0">
                <a:solidFill>
                  <a:schemeClr val="tx1"/>
                </a:solidFill>
                <a:latin typeface="Times New Roman" pitchFamily="18" charset="0"/>
                <a:cs typeface="Times New Roman" pitchFamily="18" charset="0"/>
              </a:rPr>
              <a:t>, среди команд дошкольных образовательных учреждений (2022).</a:t>
            </a:r>
          </a:p>
          <a:p>
            <a:pPr indent="450000" algn="just"/>
            <a:r>
              <a:rPr lang="ru-RU" sz="1200" dirty="0" smtClean="0">
                <a:solidFill>
                  <a:schemeClr val="tx1"/>
                </a:solidFill>
                <a:latin typeface="Times New Roman" pitchFamily="18" charset="0"/>
                <a:cs typeface="Times New Roman" pitchFamily="18" charset="0"/>
              </a:rPr>
              <a:t>Светлана Владимировна, принимала участие в областном семинаре «Организация работы по внедрению программы краеведческого образования детей дошкольного возраста в ДОО Новосибирской области» (2021), региональной научно-практической конференции «Краеведческое образование - основа становления духовно-нравственных ценностей у детей дошкольного возраста» (2021). Представила опыт работы на региональной научно - практической конференции «Краеведческое образование - основа становления духовно - нравственных ценностей у детей дошкольного возраста» (2022).</a:t>
            </a:r>
          </a:p>
          <a:p>
            <a:pPr indent="450000" algn="just"/>
            <a:r>
              <a:rPr lang="ru-RU" sz="1200" dirty="0" smtClean="0">
                <a:solidFill>
                  <a:schemeClr val="tx1"/>
                </a:solidFill>
                <a:latin typeface="Times New Roman" pitchFamily="18" charset="0"/>
                <a:cs typeface="Times New Roman" pitchFamily="18" charset="0"/>
              </a:rPr>
              <a:t> Гладышева С.В. имеет Дипломы победителя Всероссийских конкурсов «В краю моём история России…» (2021), «Экология дело – каждого» (2022), «Мой лучший сценарий» (2022), «Конструктор - мир фантазий и идей» (2022), регионального Конкурса образовательных практик дополнительного образования детей «На шаг впереди» (2022г.). </a:t>
            </a:r>
          </a:p>
          <a:p>
            <a:pPr indent="450000" algn="just"/>
            <a:r>
              <a:rPr lang="ru-RU" sz="1200" dirty="0" smtClean="0">
                <a:solidFill>
                  <a:schemeClr val="tx1"/>
                </a:solidFill>
                <a:latin typeface="Times New Roman" pitchFamily="18" charset="0"/>
                <a:cs typeface="Times New Roman" pitchFamily="18" charset="0"/>
              </a:rPr>
              <a:t>Является победителем конкурса «Лучший педагогический работник Новосибирской области» в 2021году.</a:t>
            </a:r>
          </a:p>
          <a:p>
            <a:pPr indent="450000" algn="just"/>
            <a:r>
              <a:rPr lang="ru-RU" sz="1200" dirty="0" smtClean="0">
                <a:solidFill>
                  <a:schemeClr val="tx1"/>
                </a:solidFill>
                <a:latin typeface="Times New Roman" pitchFamily="18" charset="0"/>
                <a:cs typeface="Times New Roman" pitchFamily="18" charset="0"/>
              </a:rPr>
              <a:t> Гладышева С.В. член методического совета дошкольного учреждения, руководитель методического объединения воспитателей детей старших групп и наставник начинающих педагогов.  Входит в состав творческой группы по краеведческому образованию детей «Новая Сибирь - мой край родной». Является руководителем творческой группы педагогов CTEAM - студии «</a:t>
            </a:r>
            <a:r>
              <a:rPr lang="ru-RU" sz="1200" dirty="0" err="1" smtClean="0">
                <a:solidFill>
                  <a:schemeClr val="tx1"/>
                </a:solidFill>
                <a:latin typeface="Times New Roman" pitchFamily="18" charset="0"/>
                <a:cs typeface="Times New Roman" pitchFamily="18" charset="0"/>
              </a:rPr>
              <a:t>VRадуге</a:t>
            </a:r>
            <a:r>
              <a:rPr lang="ru-RU" sz="1200" dirty="0" smtClean="0">
                <a:solidFill>
                  <a:schemeClr val="tx1"/>
                </a:solidFill>
                <a:latin typeface="Times New Roman" pitchFamily="18" charset="0"/>
                <a:cs typeface="Times New Roman" pitchFamily="18" charset="0"/>
              </a:rPr>
              <a:t>», реализующих программы дополнительного образования детей: 3D моделирование, мультипликация, </a:t>
            </a:r>
            <a:r>
              <a:rPr lang="ru-RU" sz="1200" dirty="0" err="1" smtClean="0">
                <a:solidFill>
                  <a:schemeClr val="tx1"/>
                </a:solidFill>
                <a:latin typeface="Times New Roman" pitchFamily="18" charset="0"/>
                <a:cs typeface="Times New Roman" pitchFamily="18" charset="0"/>
              </a:rPr>
              <a:t>легоконструирование</a:t>
            </a:r>
            <a:r>
              <a:rPr lang="ru-RU" sz="1200" dirty="0" smtClean="0">
                <a:solidFill>
                  <a:schemeClr val="tx1"/>
                </a:solidFill>
                <a:latin typeface="Times New Roman" pitchFamily="18" charset="0"/>
                <a:cs typeface="Times New Roman" pitchFamily="18" charset="0"/>
              </a:rPr>
              <a:t>, цифровая образовательная среда </a:t>
            </a:r>
            <a:r>
              <a:rPr lang="ru-RU" sz="1200" dirty="0" err="1" smtClean="0">
                <a:solidFill>
                  <a:schemeClr val="tx1"/>
                </a:solidFill>
                <a:latin typeface="Times New Roman" pitchFamily="18" charset="0"/>
                <a:cs typeface="Times New Roman" pitchFamily="18" charset="0"/>
              </a:rPr>
              <a:t>ПиктоМир</a:t>
            </a:r>
            <a:r>
              <a:rPr lang="ru-RU" sz="1200" dirty="0" smtClean="0">
                <a:solidFill>
                  <a:schemeClr val="tx1"/>
                </a:solidFill>
                <a:latin typeface="Times New Roman" pitchFamily="18" charset="0"/>
                <a:cs typeface="Times New Roman" pitchFamily="18" charset="0"/>
              </a:rPr>
              <a:t> и ведет кружок технической направленности «МЭЙКЕР» «Чудеса конструирования» в рамках федерального проекта «Успех каждого ребёнка» национального проекта «Образование».</a:t>
            </a:r>
          </a:p>
          <a:p>
            <a:pPr indent="450000" algn="just"/>
            <a:endParaRPr lang="ru-RU" sz="1200" dirty="0" smtClean="0">
              <a:solidFill>
                <a:schemeClr val="tx1"/>
              </a:solidFill>
              <a:latin typeface="Times New Roman" pitchFamily="18" charset="0"/>
              <a:cs typeface="Times New Roman" pitchFamily="18" charset="0"/>
            </a:endParaRPr>
          </a:p>
          <a:p>
            <a:pPr indent="450000" algn="just"/>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642918"/>
            <a:ext cx="3071802" cy="2062103"/>
          </a:xfrm>
          <a:prstGeom prst="rect">
            <a:avLst/>
          </a:prstGeom>
          <a:ln>
            <a:noFill/>
          </a:ln>
        </p:spPr>
        <p:txBody>
          <a:bodyPr wrap="square">
            <a:spAutoFit/>
          </a:bodyPr>
          <a:lstStyle/>
          <a:p>
            <a:pPr algn="ctr"/>
            <a:r>
              <a:rPr lang="ru-RU" sz="1600" b="1" dirty="0" smtClean="0">
                <a:latin typeface="Century Schoolbook" pitchFamily="18" charset="0"/>
              </a:rPr>
              <a:t>воспитатель высшей квалификационной категории МБДОУ «Детский сад комбинированного вида №7 «Радуга» </a:t>
            </a:r>
            <a:r>
              <a:rPr lang="ru-RU" sz="1600" b="1" dirty="0" smtClean="0">
                <a:latin typeface="Century Schoolbook" pitchFamily="18" charset="0"/>
                <a:cs typeface="Times New Roman" pitchFamily="18" charset="0"/>
              </a:rPr>
              <a:t>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20482" name="Picture 2"/>
          <p:cNvPicPr>
            <a:picLocks noChangeAspect="1" noChangeArrowheads="1"/>
          </p:cNvPicPr>
          <p:nvPr/>
        </p:nvPicPr>
        <p:blipFill>
          <a:blip r:embed="rId2" cstate="print"/>
          <a:srcRect b="6640"/>
          <a:stretch>
            <a:fillRect/>
          </a:stretch>
        </p:blipFill>
        <p:spPr bwMode="auto">
          <a:xfrm>
            <a:off x="0" y="2714620"/>
            <a:ext cx="3000364" cy="40174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42918"/>
          </a:xfrm>
        </p:spPr>
        <p:txBody>
          <a:bodyPr>
            <a:noAutofit/>
          </a:bodyPr>
          <a:lstStyle/>
          <a:p>
            <a:r>
              <a:rPr lang="ru-RU" sz="3600" dirty="0" smtClean="0">
                <a:solidFill>
                  <a:srgbClr val="FF0000"/>
                </a:solidFill>
                <a:latin typeface="Arial Black" pitchFamily="34" charset="0"/>
                <a:cs typeface="Times New Roman" pitchFamily="18" charset="0"/>
              </a:rPr>
              <a:t>Лямкина Ксения Николаевна</a:t>
            </a:r>
            <a:endParaRPr lang="ru-RU" sz="3600" b="1" dirty="0">
              <a:solidFill>
                <a:srgbClr val="FF0000"/>
              </a:solidFill>
              <a:latin typeface="Arial Black" pitchFamily="34" charset="0"/>
            </a:endParaRPr>
          </a:p>
        </p:txBody>
      </p:sp>
      <p:sp>
        <p:nvSpPr>
          <p:cNvPr id="3" name="Подзаголовок 2"/>
          <p:cNvSpPr>
            <a:spLocks noGrp="1"/>
          </p:cNvSpPr>
          <p:nvPr>
            <p:ph type="subTitle" idx="1"/>
          </p:nvPr>
        </p:nvSpPr>
        <p:spPr>
          <a:xfrm>
            <a:off x="2928926" y="500042"/>
            <a:ext cx="6072230" cy="5429288"/>
          </a:xfrm>
        </p:spPr>
        <p:txBody>
          <a:bodyPr>
            <a:noAutofit/>
          </a:bodyPr>
          <a:lstStyle/>
          <a:p>
            <a:pPr indent="450000" algn="just"/>
            <a:r>
              <a:rPr lang="ru-RU" sz="1100" dirty="0" smtClean="0">
                <a:solidFill>
                  <a:schemeClr val="tx1"/>
                </a:solidFill>
                <a:latin typeface="Times New Roman" pitchFamily="18" charset="0"/>
                <a:cs typeface="Times New Roman" pitchFamily="18" charset="0"/>
              </a:rPr>
              <a:t>Основной целью деятельности педагога-психолога Лямкиной Ксении Николаевны – является сохранение и укрепление психологического здоровья детей, их гармоничное развитие в условиях дошкольного учреждения, оказание своевременной помощи детям, родителям и педагогам в решении психологических проблем развития, возникающих в различных жизненных ситуациях.</a:t>
            </a:r>
          </a:p>
          <a:p>
            <a:pPr indent="450000" algn="just"/>
            <a:r>
              <a:rPr lang="ru-RU" sz="1100" dirty="0" smtClean="0">
                <a:solidFill>
                  <a:schemeClr val="tx1"/>
                </a:solidFill>
                <a:latin typeface="Times New Roman" pitchFamily="18" charset="0"/>
                <a:cs typeface="Times New Roman" pitchFamily="18" charset="0"/>
              </a:rPr>
              <a:t>В результате целенаправленной деятельности педагога-психолога у 91% детей процесс адаптации проходит в легкой форме, у 96% воспитанников наблюдается положительная динамика в развитии психических процессов: памяти с 64% до 89%, внимания с 49% до 78%, воображения с 49% до 77%.  </a:t>
            </a:r>
          </a:p>
          <a:p>
            <a:pPr indent="450000" algn="just"/>
            <a:r>
              <a:rPr lang="ru-RU" sz="1100" dirty="0" smtClean="0">
                <a:solidFill>
                  <a:schemeClr val="tx1"/>
                </a:solidFill>
                <a:latin typeface="Times New Roman" pitchFamily="18" charset="0"/>
                <a:cs typeface="Times New Roman" pitchFamily="18" charset="0"/>
              </a:rPr>
              <a:t>Воспитанники Лямкиной К.Н. являются победителями Международного конкурса «Старт» (2021),  Областного фестиваля </a:t>
            </a:r>
            <a:r>
              <a:rPr lang="ru-RU" sz="1100" dirty="0" err="1" smtClean="0">
                <a:solidFill>
                  <a:schemeClr val="tx1"/>
                </a:solidFill>
                <a:latin typeface="Times New Roman" pitchFamily="18" charset="0"/>
                <a:cs typeface="Times New Roman" pitchFamily="18" charset="0"/>
              </a:rPr>
              <a:t>Baby</a:t>
            </a:r>
            <a:r>
              <a:rPr lang="ru-RU" sz="1100" dirty="0" smtClean="0">
                <a:solidFill>
                  <a:schemeClr val="tx1"/>
                </a:solidFill>
                <a:latin typeface="Times New Roman" pitchFamily="18" charset="0"/>
                <a:cs typeface="Times New Roman" pitchFamily="18" charset="0"/>
              </a:rPr>
              <a:t> </a:t>
            </a:r>
            <a:r>
              <a:rPr lang="ru-RU" sz="1100" dirty="0" err="1" smtClean="0">
                <a:solidFill>
                  <a:schemeClr val="tx1"/>
                </a:solidFill>
                <a:latin typeface="Times New Roman" pitchFamily="18" charset="0"/>
                <a:cs typeface="Times New Roman" pitchFamily="18" charset="0"/>
              </a:rPr>
              <a:t>Skills</a:t>
            </a:r>
            <a:r>
              <a:rPr lang="ru-RU" sz="1100" dirty="0" smtClean="0">
                <a:solidFill>
                  <a:schemeClr val="tx1"/>
                </a:solidFill>
                <a:latin typeface="Times New Roman" pitchFamily="18" charset="0"/>
                <a:cs typeface="Times New Roman" pitchFamily="18" charset="0"/>
              </a:rPr>
              <a:t> среди воспитанников дошкольных образовательных организаций Новосибирской области (2021).</a:t>
            </a:r>
          </a:p>
          <a:p>
            <a:pPr indent="450000" algn="just"/>
            <a:r>
              <a:rPr lang="ru-RU" sz="1100" dirty="0" smtClean="0">
                <a:solidFill>
                  <a:schemeClr val="tx1"/>
                </a:solidFill>
                <a:latin typeface="Times New Roman" pitchFamily="18" charset="0"/>
                <a:cs typeface="Times New Roman" pitchFamily="18" charset="0"/>
              </a:rPr>
              <a:t>В рамках реализации проекта «Современная школа», национального проекта «Образование» на базе Консультационного центра дошкольного учреждения, Ксения Николаевна оказывает консультативную помощь родителям воспитанников в вопросах образования и воспитания, в том числе для раннего развития детей в возрасте до трех лет. </a:t>
            </a:r>
          </a:p>
          <a:p>
            <a:pPr indent="450000" algn="just"/>
            <a:r>
              <a:rPr lang="ru-RU" sz="1100" dirty="0" smtClean="0">
                <a:solidFill>
                  <a:schemeClr val="tx1"/>
                </a:solidFill>
                <a:latin typeface="Times New Roman" pitchFamily="18" charset="0"/>
                <a:cs typeface="Times New Roman" pitchFamily="18" charset="0"/>
              </a:rPr>
              <a:t>Является активным участникам районных методических объединений педагогов-психологов, учителей-логопедов, музыкальных руководителей, воспитателей младших, средних и старших групп. Приняла участие в работе межрегиональной научно-практической конференции «Организационно-содержательные модели психолого-педагогической помощи детям с ограниченными возможностями здоровья в условиях инклюзивного образования», организованного </a:t>
            </a:r>
            <a:r>
              <a:rPr lang="ru-RU" sz="1100" dirty="0" err="1" smtClean="0">
                <a:solidFill>
                  <a:schemeClr val="tx1"/>
                </a:solidFill>
                <a:latin typeface="Times New Roman" pitchFamily="18" charset="0"/>
                <a:cs typeface="Times New Roman" pitchFamily="18" charset="0"/>
              </a:rPr>
              <a:t>НИПКиПРО</a:t>
            </a:r>
            <a:r>
              <a:rPr lang="ru-RU" sz="1100" dirty="0" smtClean="0">
                <a:solidFill>
                  <a:schemeClr val="tx1"/>
                </a:solidFill>
                <a:latin typeface="Times New Roman" pitchFamily="18" charset="0"/>
                <a:cs typeface="Times New Roman" pitchFamily="18" charset="0"/>
              </a:rPr>
              <a:t> (2021), межрегионального семинара для педагогических работников «Проектная деятельность педагога как средство реализации ФГОС ДО», организованного МБОУ ДПО Методическим центром                    г. Ивантеевка, Московской области (2021).</a:t>
            </a:r>
          </a:p>
          <a:p>
            <a:pPr indent="450000" algn="just"/>
            <a:r>
              <a:rPr lang="ru-RU" sz="1100" dirty="0" smtClean="0">
                <a:solidFill>
                  <a:schemeClr val="tx1"/>
                </a:solidFill>
                <a:latin typeface="Times New Roman" pitchFamily="18" charset="0"/>
                <a:cs typeface="Times New Roman" pitchFamily="18" charset="0"/>
              </a:rPr>
              <a:t>Лямкина К.Н. является победителем Международного конкурса развития профессиональных компетенций для педагогов «Опыт работы с детьми ОВЗ» (2021), победителем Всероссийского конкурса талантов «Инновации в современном образовании» (2022), дипломантом Всероссийского конкурса «Моё призвание – дошкольное образование!» (2022)</a:t>
            </a:r>
            <a:r>
              <a:rPr lang="ru-RU" sz="1100" b="1" dirty="0" smtClean="0">
                <a:solidFill>
                  <a:schemeClr val="tx1"/>
                </a:solidFill>
                <a:latin typeface="Times New Roman" pitchFamily="18" charset="0"/>
                <a:cs typeface="Times New Roman" pitchFamily="18" charset="0"/>
              </a:rPr>
              <a:t>, </a:t>
            </a:r>
            <a:r>
              <a:rPr lang="ru-RU" sz="1100" dirty="0" smtClean="0">
                <a:solidFill>
                  <a:schemeClr val="tx1"/>
                </a:solidFill>
                <a:latin typeface="Times New Roman" pitchFamily="18" charset="0"/>
                <a:cs typeface="Times New Roman" pitchFamily="18" charset="0"/>
              </a:rPr>
              <a:t>награждена Золотой медалью Всероссийского конкурса «Росточек: мир спасут дети» (2021).</a:t>
            </a:r>
          </a:p>
          <a:p>
            <a:pPr indent="450000" algn="just"/>
            <a:r>
              <a:rPr lang="ru-RU" sz="1100" dirty="0" smtClean="0">
                <a:solidFill>
                  <a:schemeClr val="tx1"/>
                </a:solidFill>
                <a:latin typeface="Times New Roman" pitchFamily="18" charset="0"/>
                <a:cs typeface="Times New Roman" pitchFamily="18" charset="0"/>
              </a:rPr>
              <a:t>По результатам конкурсного отбора Ксения Николаевна стала участником форума педагогов, проходившем в образовательном центре «Сириус» г.Сочи, где прошла программу повышения квалификации по теме «Конструирование индивидуальных траекторий развития детей̆ дошкольного и младшего школьного возраста: от педагогической̆ идеи к образовательной̆ практике».</a:t>
            </a:r>
          </a:p>
          <a:p>
            <a:pPr indent="450000" algn="just"/>
            <a:endParaRPr lang="ru-RU" sz="1100" dirty="0" smtClean="0">
              <a:solidFill>
                <a:schemeClr val="tx1"/>
              </a:solidFill>
              <a:latin typeface="Times New Roman" pitchFamily="18" charset="0"/>
              <a:cs typeface="Times New Roman" pitchFamily="18" charset="0"/>
            </a:endParaRPr>
          </a:p>
          <a:p>
            <a:pPr indent="450000" algn="just"/>
            <a:endParaRPr lang="ru-RU" sz="11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642918"/>
            <a:ext cx="3071802" cy="2062103"/>
          </a:xfrm>
          <a:prstGeom prst="rect">
            <a:avLst/>
          </a:prstGeom>
          <a:ln>
            <a:noFill/>
          </a:ln>
        </p:spPr>
        <p:txBody>
          <a:bodyPr wrap="square">
            <a:spAutoFit/>
          </a:bodyPr>
          <a:lstStyle/>
          <a:p>
            <a:pPr algn="ctr"/>
            <a:r>
              <a:rPr lang="ru-RU" sz="1600" b="1" dirty="0" smtClean="0">
                <a:latin typeface="Century Schoolbook" pitchFamily="18" charset="0"/>
              </a:rPr>
              <a:t>педагог-психолог высшей квалификационной категории МБДОУ «Детский сад комбинированного вида №7 «Радуга» </a:t>
            </a:r>
            <a:r>
              <a:rPr lang="ru-RU" sz="1600" b="1" dirty="0" smtClean="0">
                <a:latin typeface="Century Schoolbook" pitchFamily="18" charset="0"/>
                <a:cs typeface="Times New Roman" pitchFamily="18" charset="0"/>
              </a:rPr>
              <a:t>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21506" name="Picture 2"/>
          <p:cNvPicPr>
            <a:picLocks noChangeAspect="1" noChangeArrowheads="1"/>
          </p:cNvPicPr>
          <p:nvPr/>
        </p:nvPicPr>
        <p:blipFill>
          <a:blip r:embed="rId2"/>
          <a:srcRect/>
          <a:stretch>
            <a:fillRect/>
          </a:stretch>
        </p:blipFill>
        <p:spPr bwMode="auto">
          <a:xfrm>
            <a:off x="0" y="2564102"/>
            <a:ext cx="2857488" cy="42938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000" b="1" dirty="0" smtClean="0">
                <a:solidFill>
                  <a:srgbClr val="FF0000"/>
                </a:solidFill>
                <a:latin typeface="Arial Black" pitchFamily="34" charset="0"/>
              </a:rPr>
              <a:t>Барахвостова Татьяна Александровна</a:t>
            </a:r>
            <a:endParaRPr lang="ru-RU" sz="30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286116" y="1000108"/>
            <a:ext cx="5715008" cy="5572164"/>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Барахвостова Татьяна Александровна – творческий педагог с активной жизненной позицией. На протяжении десяти лет возглавляет первичную профсоюзную организацию. Награждена Почетной грамотой Новосибирской областной общественной организации профсоюза работников народного образования и науки Российской Федерации, Почетной грамотой Барабинской общественной организации профсоюза работников народного образования и науки Российской Федерации.</a:t>
            </a:r>
          </a:p>
          <a:p>
            <a:pPr indent="450000" algn="just"/>
            <a:r>
              <a:rPr lang="ru-RU" sz="1200" dirty="0" smtClean="0">
                <a:solidFill>
                  <a:schemeClr val="tx1"/>
                </a:solidFill>
                <a:latin typeface="Times New Roman" pitchFamily="18" charset="0"/>
                <a:cs typeface="Times New Roman" pitchFamily="18" charset="0"/>
              </a:rPr>
              <a:t>Татьяна Александровна активно распространяет накопленный педагогический опыт. Является победителем Международного конкурса проектов «Образовательная среда для всех. Образовательная среда для каждого», «Лучший педагогический работник Новосибирской области», </a:t>
            </a:r>
            <a:r>
              <a:rPr lang="en-US" sz="1200" dirty="0" smtClean="0">
                <a:solidFill>
                  <a:schemeClr val="tx1"/>
                </a:solidFill>
                <a:latin typeface="Times New Roman" pitchFamily="18" charset="0"/>
                <a:cs typeface="Times New Roman" pitchFamily="18" charset="0"/>
              </a:rPr>
              <a:t>VII</a:t>
            </a:r>
            <a:r>
              <a:rPr lang="ru-RU" sz="1200" dirty="0" smtClean="0">
                <a:solidFill>
                  <a:schemeClr val="tx1"/>
                </a:solidFill>
                <a:latin typeface="Times New Roman" pitchFamily="18" charset="0"/>
                <a:cs typeface="Times New Roman" pitchFamily="18" charset="0"/>
              </a:rPr>
              <a:t>регионального конкурса педагогического мастерства «Педагогический профессионализм в практике современных образовательных систем», </a:t>
            </a:r>
            <a:r>
              <a:rPr lang="en-US" sz="1200" dirty="0" smtClean="0">
                <a:solidFill>
                  <a:schemeClr val="tx1"/>
                </a:solidFill>
                <a:latin typeface="Times New Roman" pitchFamily="18" charset="0"/>
                <a:cs typeface="Times New Roman" pitchFamily="18" charset="0"/>
              </a:rPr>
              <a:t>XIII</a:t>
            </a:r>
            <a:r>
              <a:rPr lang="ru-RU" sz="1200" dirty="0" smtClean="0">
                <a:solidFill>
                  <a:schemeClr val="tx1"/>
                </a:solidFill>
                <a:latin typeface="Times New Roman" pitchFamily="18" charset="0"/>
                <a:cs typeface="Times New Roman" pitchFamily="18" charset="0"/>
              </a:rPr>
              <a:t> Открытого межрегионального конкурса методических материалов «Секрет успеха», лауреатом областного конкурса профессионального мастерства «Учитель-дефектолог Новосибирской области».</a:t>
            </a:r>
          </a:p>
          <a:p>
            <a:pPr indent="450000" algn="just"/>
            <a:r>
              <a:rPr lang="ru-RU" sz="1200" dirty="0" smtClean="0">
                <a:solidFill>
                  <a:schemeClr val="tx1"/>
                </a:solidFill>
                <a:latin typeface="Times New Roman" pitchFamily="18" charset="0"/>
                <a:cs typeface="Times New Roman" pitchFamily="18" charset="0"/>
              </a:rPr>
              <a:t>В 2022 году в рамках районного семинара для руководителей ДОУ «Формирование функциональной грамотности как условие повышения качества дошкольного образования» представила опыт работы «Формирование речевой активности и предпосылок социально-коммуникативной компетенции в ходе проектной деятельности», организовала работу площадки образовательного </a:t>
            </a:r>
            <a:r>
              <a:rPr lang="ru-RU" sz="1200" dirty="0" err="1" smtClean="0">
                <a:solidFill>
                  <a:schemeClr val="tx1"/>
                </a:solidFill>
                <a:latin typeface="Times New Roman" pitchFamily="18" charset="0"/>
                <a:cs typeface="Times New Roman" pitchFamily="18" charset="0"/>
              </a:rPr>
              <a:t>квеста</a:t>
            </a:r>
            <a:r>
              <a:rPr lang="ru-RU" sz="1200" dirty="0" smtClean="0">
                <a:solidFill>
                  <a:schemeClr val="tx1"/>
                </a:solidFill>
                <a:latin typeface="Times New Roman" pitchFamily="18" charset="0"/>
                <a:cs typeface="Times New Roman" pitchFamily="18" charset="0"/>
              </a:rPr>
              <a:t> «Функциональная грамотность: вызовы и эффективные практики». Приняла участие в работе Всероссийской научно-практической конференции «Образование и общество: открытая перспектива».</a:t>
            </a:r>
          </a:p>
          <a:p>
            <a:pPr indent="450000" algn="just"/>
            <a:r>
              <a:rPr lang="ru-RU" sz="1200" dirty="0" smtClean="0">
                <a:solidFill>
                  <a:schemeClr val="tx1"/>
                </a:solidFill>
                <a:latin typeface="Times New Roman" pitchFamily="18" charset="0"/>
                <a:cs typeface="Times New Roman" pitchFamily="18" charset="0"/>
              </a:rPr>
              <a:t>На протяжении пяти лет руководит методическим объединением специалистов психолого-педагогического сопровождения дошкольной организации, стимулируя педагогов на применение новейших интерактивных методик и технологий, индивидуально – дифференцированного подхода в обучении и воспитании детей с ограниченными возможностями здоровья.</a:t>
            </a:r>
          </a:p>
        </p:txBody>
      </p:sp>
      <p:sp>
        <p:nvSpPr>
          <p:cNvPr id="5" name="Прямоугольник 4"/>
          <p:cNvSpPr/>
          <p:nvPr/>
        </p:nvSpPr>
        <p:spPr>
          <a:xfrm>
            <a:off x="0" y="642918"/>
            <a:ext cx="3143272" cy="2062103"/>
          </a:xfrm>
          <a:prstGeom prst="rect">
            <a:avLst/>
          </a:prstGeom>
          <a:ln>
            <a:noFill/>
          </a:ln>
        </p:spPr>
        <p:txBody>
          <a:bodyPr wrap="square">
            <a:spAutoFit/>
          </a:bodyPr>
          <a:lstStyle/>
          <a:p>
            <a:pPr algn="ctr"/>
            <a:r>
              <a:rPr lang="ru-RU" sz="1600" b="1" dirty="0" smtClean="0">
                <a:latin typeface="Century Schoolbook" pitchFamily="18" charset="0"/>
              </a:rPr>
              <a:t>учитель-логопед высшей квалификационной категории</a:t>
            </a:r>
            <a:endParaRPr lang="ru-RU" sz="1600" dirty="0" smtClean="0">
              <a:latin typeface="Century Schoolbook" pitchFamily="18" charset="0"/>
            </a:endParaRPr>
          </a:p>
          <a:p>
            <a:pPr algn="ctr"/>
            <a:r>
              <a:rPr lang="ru-RU" sz="1600" b="1" dirty="0" smtClean="0">
                <a:latin typeface="Century Schoolbook" pitchFamily="18" charset="0"/>
              </a:rPr>
              <a:t>МБДОУ – детский сад комбинированного вида №8 «Солнышко»</a:t>
            </a:r>
            <a:endParaRPr lang="ru-RU" sz="1600" dirty="0" smtClean="0">
              <a:latin typeface="Century Schoolbook" pitchFamily="18" charset="0"/>
            </a:endParaRPr>
          </a:p>
          <a:p>
            <a:pPr algn="ctr"/>
            <a:r>
              <a:rPr lang="ru-RU" sz="1600" b="1" dirty="0" smtClean="0">
                <a:latin typeface="Century Schoolbook" pitchFamily="18" charset="0"/>
              </a:rPr>
              <a:t>Барабинского района Новосибирской области</a:t>
            </a:r>
            <a:endParaRPr lang="ru-RU" sz="1600" dirty="0">
              <a:latin typeface="Century Schoolbook" pitchFamily="18" charset="0"/>
            </a:endParaRPr>
          </a:p>
        </p:txBody>
      </p:sp>
      <p:pic>
        <p:nvPicPr>
          <p:cNvPr id="2050" name="Picture 2"/>
          <p:cNvPicPr>
            <a:picLocks noChangeAspect="1" noChangeArrowheads="1"/>
          </p:cNvPicPr>
          <p:nvPr/>
        </p:nvPicPr>
        <p:blipFill>
          <a:blip r:embed="rId2"/>
          <a:srcRect b="13645"/>
          <a:stretch>
            <a:fillRect/>
          </a:stretch>
        </p:blipFill>
        <p:spPr bwMode="auto">
          <a:xfrm>
            <a:off x="0" y="2682366"/>
            <a:ext cx="3214678" cy="41756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700" b="1" dirty="0" smtClean="0">
                <a:solidFill>
                  <a:srgbClr val="FF0000"/>
                </a:solidFill>
                <a:latin typeface="Arial Black" pitchFamily="34" charset="0"/>
              </a:rPr>
              <a:t>Плотникова Евгения Викторовна</a:t>
            </a:r>
            <a:endParaRPr lang="ru-RU" sz="3700" dirty="0">
              <a:solidFill>
                <a:srgbClr val="FF0000"/>
              </a:solidFill>
              <a:latin typeface="Arial Black" pitchFamily="34" charset="0"/>
            </a:endParaRPr>
          </a:p>
        </p:txBody>
      </p:sp>
      <p:sp>
        <p:nvSpPr>
          <p:cNvPr id="3" name="Подзаголовок 2"/>
          <p:cNvSpPr>
            <a:spLocks noGrp="1"/>
          </p:cNvSpPr>
          <p:nvPr>
            <p:ph type="subTitle" idx="1"/>
          </p:nvPr>
        </p:nvSpPr>
        <p:spPr>
          <a:xfrm>
            <a:off x="3286116" y="1214422"/>
            <a:ext cx="5715008" cy="4786346"/>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Приоритетными направлениями деятельности педагога является познавательное развитие дошкольников через проектную деятельность. Подтверждением результативности работы являются достижения обучающихся. В 2021 – 2022 годах воспитанники Евгении Викторовны являются победителями Международной олимпиады «Глобус», </a:t>
            </a:r>
            <a:r>
              <a:rPr lang="en-US" sz="1200" dirty="0" smtClean="0">
                <a:solidFill>
                  <a:schemeClr val="tx1"/>
                </a:solidFill>
                <a:latin typeface="Times New Roman" pitchFamily="18" charset="0"/>
                <a:cs typeface="Times New Roman" pitchFamily="18" charset="0"/>
              </a:rPr>
              <a:t>VII</a:t>
            </a:r>
            <a:r>
              <a:rPr lang="ru-RU" sz="1200" dirty="0" smtClean="0">
                <a:solidFill>
                  <a:schemeClr val="tx1"/>
                </a:solidFill>
                <a:latin typeface="Times New Roman" pitchFamily="18" charset="0"/>
                <a:cs typeface="Times New Roman" pitchFamily="18" charset="0"/>
              </a:rPr>
              <a:t> Всероссийского конкурса «Надежды России», </a:t>
            </a:r>
            <a:r>
              <a:rPr lang="en-US" sz="1200" dirty="0" smtClean="0">
                <a:solidFill>
                  <a:schemeClr val="tx1"/>
                </a:solidFill>
                <a:latin typeface="Times New Roman" pitchFamily="18" charset="0"/>
                <a:cs typeface="Times New Roman" pitchFamily="18" charset="0"/>
              </a:rPr>
              <a:t>XII</a:t>
            </a:r>
            <a:r>
              <a:rPr lang="ru-RU" sz="1200" dirty="0" smtClean="0">
                <a:solidFill>
                  <a:schemeClr val="tx1"/>
                </a:solidFill>
                <a:latin typeface="Times New Roman" pitchFamily="18" charset="0"/>
                <a:cs typeface="Times New Roman" pitchFamily="18" charset="0"/>
              </a:rPr>
              <a:t> Всероссийского конкурса «Достижения юных», регионального конкурса творческих работ «Азбука профессий». </a:t>
            </a:r>
          </a:p>
          <a:p>
            <a:pPr indent="450000" algn="just"/>
            <a:r>
              <a:rPr lang="ru-RU" sz="1200" dirty="0" smtClean="0">
                <a:solidFill>
                  <a:schemeClr val="tx1"/>
                </a:solidFill>
                <a:latin typeface="Times New Roman" pitchFamily="18" charset="0"/>
                <a:cs typeface="Times New Roman" pitchFamily="18" charset="0"/>
              </a:rPr>
              <a:t>Опыт работы педагога по различным проблемам: «Проектная деятельность как одно из средств образовательного процесса»,«Формирование у дошкольников познавательных интересов через проектную деятельность»,«Современные проблемы духовно-нравственного воспитания в условиях ДОУ»,«Функциональная грамотность в ДОУ» представлен в выступлениях на всероссийских и международных научно-практических конференциях.</a:t>
            </a:r>
          </a:p>
          <a:p>
            <a:pPr indent="450000" algn="just"/>
            <a:r>
              <a:rPr lang="ru-RU" sz="1200" dirty="0" smtClean="0">
                <a:solidFill>
                  <a:schemeClr val="tx1"/>
                </a:solidFill>
                <a:latin typeface="Times New Roman" pitchFamily="18" charset="0"/>
                <a:cs typeface="Times New Roman" pitchFamily="18" charset="0"/>
              </a:rPr>
              <a:t>Викторовна стала победителем Международного педагогического конкурса «Педагогика </a:t>
            </a:r>
            <a:r>
              <a:rPr lang="en-US" sz="1200" dirty="0" smtClean="0">
                <a:solidFill>
                  <a:schemeClr val="tx1"/>
                </a:solidFill>
                <a:latin typeface="Times New Roman" pitchFamily="18" charset="0"/>
                <a:cs typeface="Times New Roman" pitchFamily="18" charset="0"/>
              </a:rPr>
              <a:t>XXI</a:t>
            </a:r>
            <a:r>
              <a:rPr lang="ru-RU" sz="1200" dirty="0" smtClean="0">
                <a:solidFill>
                  <a:schemeClr val="tx1"/>
                </a:solidFill>
                <a:latin typeface="Times New Roman" pitchFamily="18" charset="0"/>
                <a:cs typeface="Times New Roman" pitchFamily="18" charset="0"/>
              </a:rPr>
              <a:t> века: опыт, достижения, методика», </a:t>
            </a:r>
            <a:r>
              <a:rPr lang="en-US" sz="1200" dirty="0" smtClean="0">
                <a:solidFill>
                  <a:schemeClr val="tx1"/>
                </a:solidFill>
                <a:latin typeface="Times New Roman" pitchFamily="18" charset="0"/>
                <a:cs typeface="Times New Roman" pitchFamily="18" charset="0"/>
              </a:rPr>
              <a:t>II</a:t>
            </a:r>
            <a:r>
              <a:rPr lang="ru-RU" sz="1200" dirty="0" smtClean="0">
                <a:solidFill>
                  <a:schemeClr val="tx1"/>
                </a:solidFill>
                <a:latin typeface="Times New Roman" pitchFamily="18" charset="0"/>
                <a:cs typeface="Times New Roman" pitchFamily="18" charset="0"/>
              </a:rPr>
              <a:t> Всероссийского педагогического конкурса «Мое лучшее мероприятие», регионального смотра – конкурса дошкольных образовательных организаций по экологическому воспитанию детей «</a:t>
            </a:r>
            <a:r>
              <a:rPr lang="ru-RU" sz="1200" dirty="0" err="1" smtClean="0">
                <a:solidFill>
                  <a:schemeClr val="tx1"/>
                </a:solidFill>
                <a:latin typeface="Times New Roman" pitchFamily="18" charset="0"/>
                <a:cs typeface="Times New Roman" pitchFamily="18" charset="0"/>
              </a:rPr>
              <a:t>Экобэби</a:t>
            </a:r>
            <a:r>
              <a:rPr lang="ru-RU" sz="1200" dirty="0" smtClean="0">
                <a:solidFill>
                  <a:schemeClr val="tx1"/>
                </a:solidFill>
                <a:latin typeface="Times New Roman" pitchFamily="18" charset="0"/>
                <a:cs typeface="Times New Roman" pitchFamily="18" charset="0"/>
              </a:rPr>
              <a:t> – 2021», </a:t>
            </a:r>
            <a:r>
              <a:rPr lang="en-US" sz="1200" dirty="0" smtClean="0">
                <a:solidFill>
                  <a:schemeClr val="tx1"/>
                </a:solidFill>
                <a:latin typeface="Times New Roman" pitchFamily="18" charset="0"/>
                <a:cs typeface="Times New Roman" pitchFamily="18" charset="0"/>
              </a:rPr>
              <a:t>XII</a:t>
            </a:r>
            <a:r>
              <a:rPr lang="ru-RU" sz="1200" dirty="0" smtClean="0">
                <a:solidFill>
                  <a:schemeClr val="tx1"/>
                </a:solidFill>
                <a:latin typeface="Times New Roman" pitchFamily="18" charset="0"/>
                <a:cs typeface="Times New Roman" pitchFamily="18" charset="0"/>
              </a:rPr>
              <a:t> открытого межрегионального конкурса методических материалов «Секрет успеха».</a:t>
            </a:r>
          </a:p>
          <a:p>
            <a:pPr indent="450000" algn="just"/>
            <a:r>
              <a:rPr lang="ru-RU" sz="1200" dirty="0" smtClean="0">
                <a:solidFill>
                  <a:schemeClr val="tx1"/>
                </a:solidFill>
                <a:latin typeface="Times New Roman" pitchFamily="18" charset="0"/>
                <a:cs typeface="Times New Roman" pitchFamily="18" charset="0"/>
              </a:rPr>
              <a:t>Являясь руководителем районного методического объединения воспитателей средних групп, Плотникова Е.В., умело координирует деятельность педагогов, используя принципы интеграции и сотрудничества. На протяжении трех лет является наставником для студентов Государственного автономного профессионального образовательного учреждения Новосибирской области «Куйбышевский педагогический колледж» во время прохождения практики.</a:t>
            </a:r>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642918"/>
            <a:ext cx="3143272" cy="2062103"/>
          </a:xfrm>
          <a:prstGeom prst="rect">
            <a:avLst/>
          </a:prstGeom>
          <a:ln>
            <a:noFill/>
          </a:ln>
        </p:spPr>
        <p:txBody>
          <a:bodyPr wrap="square">
            <a:spAutoFit/>
          </a:bodyPr>
          <a:lstStyle/>
          <a:p>
            <a:pPr algn="ctr"/>
            <a:r>
              <a:rPr lang="ru-RU" sz="1600" b="1" dirty="0" smtClean="0">
                <a:latin typeface="Century Schoolbook" pitchFamily="18" charset="0"/>
              </a:rPr>
              <a:t>воспитатель высшей квалификационной категории</a:t>
            </a:r>
            <a:endParaRPr lang="ru-RU" sz="1600" dirty="0" smtClean="0">
              <a:latin typeface="Century Schoolbook" pitchFamily="18" charset="0"/>
            </a:endParaRPr>
          </a:p>
          <a:p>
            <a:pPr algn="ctr"/>
            <a:r>
              <a:rPr lang="ru-RU" sz="1600" b="1" dirty="0" smtClean="0">
                <a:latin typeface="Century Schoolbook" pitchFamily="18" charset="0"/>
              </a:rPr>
              <a:t>МБДОУ – детский сад комбинированного вида №8 «Солнышко»</a:t>
            </a:r>
            <a:endParaRPr lang="ru-RU" sz="1600" dirty="0" smtClean="0">
              <a:latin typeface="Century Schoolbook" pitchFamily="18" charset="0"/>
            </a:endParaRPr>
          </a:p>
          <a:p>
            <a:pPr algn="ctr"/>
            <a:r>
              <a:rPr lang="ru-RU" sz="1600" b="1" dirty="0" smtClean="0">
                <a:latin typeface="Century Schoolbook" pitchFamily="18" charset="0"/>
              </a:rPr>
              <a:t>Барабинского района Новосибирской области</a:t>
            </a:r>
            <a:endParaRPr lang="ru-RU" sz="1600" dirty="0">
              <a:latin typeface="Century Schoolbook" pitchFamily="18" charset="0"/>
            </a:endParaRPr>
          </a:p>
        </p:txBody>
      </p:sp>
      <p:pic>
        <p:nvPicPr>
          <p:cNvPr id="3074" name="Picture 2"/>
          <p:cNvPicPr>
            <a:picLocks noChangeAspect="1" noChangeArrowheads="1"/>
          </p:cNvPicPr>
          <p:nvPr/>
        </p:nvPicPr>
        <p:blipFill>
          <a:blip r:embed="rId2" cstate="print"/>
          <a:srcRect t="3808" b="8744"/>
          <a:stretch>
            <a:fillRect/>
          </a:stretch>
        </p:blipFill>
        <p:spPr bwMode="auto">
          <a:xfrm>
            <a:off x="0" y="2640948"/>
            <a:ext cx="3214678" cy="42170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600" b="1" dirty="0" smtClean="0">
                <a:solidFill>
                  <a:srgbClr val="FF0000"/>
                </a:solidFill>
                <a:latin typeface="Arial Black" pitchFamily="34" charset="0"/>
              </a:rPr>
              <a:t>Прокопенко Юлия Владимировна</a:t>
            </a:r>
            <a:endParaRPr lang="ru-RU" sz="36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000364" y="642918"/>
            <a:ext cx="6000760" cy="4929222"/>
          </a:xfrm>
        </p:spPr>
        <p:txBody>
          <a:bodyPr>
            <a:noAutofit/>
          </a:bodyPr>
          <a:lstStyle/>
          <a:p>
            <a:pPr indent="450000" algn="just"/>
            <a:r>
              <a:rPr lang="ru-RU" sz="1400" dirty="0" smtClean="0">
                <a:solidFill>
                  <a:schemeClr val="tx1"/>
                </a:solidFill>
                <a:latin typeface="Times New Roman" pitchFamily="18" charset="0"/>
                <a:cs typeface="Times New Roman" pitchFamily="18" charset="0"/>
              </a:rPr>
              <a:t>Юлия Владимировна старший методист МБОУДО ЦДОД. В 2021 году приняла участие в научно-практической конференции «Реализация Целевой модели развития региональной системы дополнительного образования на территории Новосибирской области».</a:t>
            </a:r>
          </a:p>
          <a:p>
            <a:pPr indent="450000" algn="just"/>
            <a:r>
              <a:rPr lang="ru-RU" sz="1400" dirty="0" smtClean="0">
                <a:solidFill>
                  <a:schemeClr val="tx1"/>
                </a:solidFill>
                <a:latin typeface="Times New Roman" pitchFamily="18" charset="0"/>
                <a:cs typeface="Times New Roman" pitchFamily="18" charset="0"/>
              </a:rPr>
              <a:t>В 2021 году Юлия Владимировна стала лауреатом регионального конкурса программ и методических разработок деятельности организаций отдыха детей и их оздоровления с дневным пребыванием «Карта умного лета», лауреатом регионального этапа Всероссийского  конкурса социально-активных технологий воспитания обучающихся «Растим гражданина», дипломантом III степени в Открытом межрегиональном конкурсе методических материалов «Секрет успеха» (2021, 2022); дипломантом 1 степени во Всероссийском конкурсе дополнительных общеразвивающих программ естественнонаучной направленности              «</a:t>
            </a:r>
            <a:r>
              <a:rPr lang="ru-RU" sz="1400" dirty="0" err="1" smtClean="0">
                <a:solidFill>
                  <a:schemeClr val="tx1"/>
                </a:solidFill>
                <a:latin typeface="Times New Roman" pitchFamily="18" charset="0"/>
                <a:cs typeface="Times New Roman" pitchFamily="18" charset="0"/>
              </a:rPr>
              <a:t>БиоТОП</a:t>
            </a:r>
            <a:r>
              <a:rPr lang="ru-RU" sz="1400" dirty="0" smtClean="0">
                <a:solidFill>
                  <a:schemeClr val="tx1"/>
                </a:solidFill>
                <a:latin typeface="Times New Roman" pitchFamily="18" charset="0"/>
                <a:cs typeface="Times New Roman" pitchFamily="18" charset="0"/>
              </a:rPr>
              <a:t> ПРОФИ». В 2022 году дипломант 2 степени в региональном конкурсе научно-исследовательских, методических и творческих работ «Мой край».</a:t>
            </a:r>
          </a:p>
          <a:p>
            <a:pPr indent="450000" algn="just"/>
            <a:r>
              <a:rPr lang="ru-RU" sz="1400" dirty="0" smtClean="0">
                <a:solidFill>
                  <a:schemeClr val="tx1"/>
                </a:solidFill>
                <a:latin typeface="Times New Roman" pitchFamily="18" charset="0"/>
                <a:cs typeface="Times New Roman" pitchFamily="18" charset="0"/>
              </a:rPr>
              <a:t>Педагогическая деятельность Юлии Владимировны отмечена: Благодарственными письмами Государственного автономного учреждения дополнительного образования Новосибирской области «Областной центр развития творчества детей и юношества» (2021, 2022), Благодарностью Барабинского филиала государственного автономного профессионального образовательного учреждения Новосибирского колледжа «Новосибирский областной колледж культуры и искусств» (2021); Благодарственными письма Управления образования администрации Барабинского района Новосибирской области (2021); Благодарностью Федерального проекта памяти участников Великой Отечественной войны «Музеи России – хранители будущего» (2022); Благодарственными письмами Новосибирской областной общественной организации по развитию культурных инициатив «Творчество» (2021, 2022).</a:t>
            </a:r>
            <a:endParaRPr lang="ru-RU" sz="1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000364" cy="1077218"/>
          </a:xfrm>
          <a:prstGeom prst="rect">
            <a:avLst/>
          </a:prstGeom>
          <a:ln>
            <a:noFill/>
          </a:ln>
        </p:spPr>
        <p:txBody>
          <a:bodyPr wrap="square">
            <a:spAutoFit/>
          </a:bodyPr>
          <a:lstStyle/>
          <a:p>
            <a:pPr algn="ctr"/>
            <a:r>
              <a:rPr lang="ru-RU" sz="1600" b="1" dirty="0" smtClean="0">
                <a:latin typeface="Century Schoolbook" pitchFamily="18" charset="0"/>
                <a:cs typeface="Times New Roman" pitchFamily="18" charset="0"/>
              </a:rPr>
              <a:t>старший методист МБОУДО ЦДОД </a:t>
            </a:r>
            <a:r>
              <a:rPr lang="ru-RU" sz="1600" b="1" dirty="0" smtClean="0">
                <a:latin typeface="Century Schoolbook" pitchFamily="18" charset="0"/>
              </a:rPr>
              <a:t>Барабинского района Новосибирской области</a:t>
            </a:r>
            <a:endParaRPr lang="ru-RU" sz="1600" b="1" dirty="0">
              <a:latin typeface="Century Schoolbook" pitchFamily="18" charset="0"/>
            </a:endParaRPr>
          </a:p>
        </p:txBody>
      </p:sp>
      <p:pic>
        <p:nvPicPr>
          <p:cNvPr id="6146" name="Picture 2"/>
          <p:cNvPicPr>
            <a:picLocks noChangeAspect="1" noChangeArrowheads="1"/>
          </p:cNvPicPr>
          <p:nvPr/>
        </p:nvPicPr>
        <p:blipFill>
          <a:blip r:embed="rId2"/>
          <a:srcRect t="15820"/>
          <a:stretch>
            <a:fillRect/>
          </a:stretch>
        </p:blipFill>
        <p:spPr bwMode="auto">
          <a:xfrm>
            <a:off x="0" y="1800430"/>
            <a:ext cx="2928926" cy="50575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400" dirty="0" smtClean="0">
                <a:solidFill>
                  <a:srgbClr val="FF0000"/>
                </a:solidFill>
                <a:latin typeface="Arial Black" pitchFamily="34" charset="0"/>
              </a:rPr>
              <a:t>Степанова Татьяна Александровна</a:t>
            </a:r>
            <a:endParaRPr lang="ru-RU" sz="3400" dirty="0">
              <a:solidFill>
                <a:srgbClr val="FF0000"/>
              </a:solidFill>
              <a:latin typeface="Arial Black" pitchFamily="34" charset="0"/>
            </a:endParaRPr>
          </a:p>
        </p:txBody>
      </p:sp>
      <p:sp>
        <p:nvSpPr>
          <p:cNvPr id="3" name="Подзаголовок 2"/>
          <p:cNvSpPr>
            <a:spLocks noGrp="1"/>
          </p:cNvSpPr>
          <p:nvPr>
            <p:ph type="subTitle" idx="1"/>
          </p:nvPr>
        </p:nvSpPr>
        <p:spPr>
          <a:xfrm>
            <a:off x="3000364" y="857232"/>
            <a:ext cx="6000760" cy="5857916"/>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Татьяна Александровна Степанова работает старшим методистом высшей квалификационной категории туристско-краеведческой направленности в Центре дополнительного образования детей. В результате участия в конкурсах Татьяна Александровна является дипломантом XI</a:t>
            </a:r>
            <a:r>
              <a:rPr lang="en-US" sz="1200" dirty="0" smtClean="0">
                <a:solidFill>
                  <a:schemeClr val="tx1"/>
                </a:solidFill>
                <a:latin typeface="Times New Roman" pitchFamily="18" charset="0"/>
                <a:cs typeface="Times New Roman" pitchFamily="18" charset="0"/>
              </a:rPr>
              <a:t>II</a:t>
            </a:r>
            <a:r>
              <a:rPr lang="ru-RU" sz="1200" dirty="0" smtClean="0">
                <a:solidFill>
                  <a:schemeClr val="tx1"/>
                </a:solidFill>
                <a:latin typeface="Times New Roman" pitchFamily="18" charset="0"/>
                <a:cs typeface="Times New Roman" pitchFamily="18" charset="0"/>
              </a:rPr>
              <a:t> открытого регионального конкурса методических материалов «Секрет успеха» (2022), дипломантом регионального этапа Всероссийского конкурса социально-активных технологий воспитания обучающихся «Растим гражданина» (2021). Программа профильной смены «Туристскими тропами», разработанная методистом, стала победителем конкурса Областных профильных смен (2021)</a:t>
            </a:r>
          </a:p>
          <a:p>
            <a:pPr indent="450000" algn="just"/>
            <a:r>
              <a:rPr lang="ru-RU" sz="1200" dirty="0" smtClean="0">
                <a:solidFill>
                  <a:schemeClr val="tx1"/>
                </a:solidFill>
                <a:latin typeface="Times New Roman" pitchFamily="18" charset="0"/>
                <a:cs typeface="Times New Roman" pitchFamily="18" charset="0"/>
              </a:rPr>
              <a:t>Являясь руководителем музея Центра дополнительного образования детей, Татьяна Александровна одержала победу в конкурсе среди ресурсных центров муниципальных районов и городских округов для предоставления субсидий из областного бюджета Новосибирской области на реализацию мероприятий по поддержке деятельности музеев образовательных и общественных организаций. Активисты музея – лауреаты Межрайонной научно-практической конференции «Музейная педагогика», лауреаты XXV районного конкурса исследовательских работ школьников, победители V районной краеведческой конференции, дважды победители всероссийской школы-конкурса «Портрет твоего края».  </a:t>
            </a:r>
          </a:p>
          <a:p>
            <a:pPr indent="450000" algn="just"/>
            <a:r>
              <a:rPr lang="ru-RU" sz="1200" dirty="0" smtClean="0">
                <a:solidFill>
                  <a:schemeClr val="tx1"/>
                </a:solidFill>
                <a:latin typeface="Times New Roman" pitchFamily="18" charset="0"/>
                <a:cs typeface="Times New Roman" pitchFamily="18" charset="0"/>
              </a:rPr>
              <a:t>Татьяна Александровна входит в оргкомитет по созданию книги «Народная летопись Новосибирской области». За активное участие в реализации историко-просветительского проекта, организацию научно-исследовательской деятельности обучающихся в феврале 2021 года награждена Благодарственным письмом Министерства образования Новосибирской области.</a:t>
            </a:r>
          </a:p>
          <a:p>
            <a:pPr indent="450000" algn="just"/>
            <a:r>
              <a:rPr lang="ru-RU" sz="1200" dirty="0" smtClean="0">
                <a:solidFill>
                  <a:schemeClr val="tx1"/>
                </a:solidFill>
                <a:latin typeface="Times New Roman" pitchFamily="18" charset="0"/>
                <a:cs typeface="Times New Roman" pitchFamily="18" charset="0"/>
              </a:rPr>
              <a:t>За высокое мастерство и стремление к совершенствованию в профессиональной деятельности Татьяна Александровна имеет следующие награды: Грамота Главы администрации Барабинского района (2022), Почётная грамота Управления образования администрации Барабинского района (2021), Почётная грамота территориальной Барабинской общественной районной организации профсоюза работников народного образования и науки РФ (2021), Благодарственное письмо Управления образования администрации Барабинского района (2022, 2021).</a:t>
            </a:r>
          </a:p>
          <a:p>
            <a:pPr indent="450000" algn="just"/>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571480"/>
            <a:ext cx="3143240" cy="2062103"/>
          </a:xfrm>
          <a:prstGeom prst="rect">
            <a:avLst/>
          </a:prstGeom>
          <a:ln>
            <a:noFill/>
          </a:ln>
        </p:spPr>
        <p:txBody>
          <a:bodyPr wrap="square">
            <a:spAutoFit/>
          </a:bodyPr>
          <a:lstStyle/>
          <a:p>
            <a:pPr algn="ctr"/>
            <a:r>
              <a:rPr lang="ru-RU" sz="1600" b="1" dirty="0" smtClean="0">
                <a:latin typeface="Century Schoolbook" pitchFamily="18" charset="0"/>
              </a:rPr>
              <a:t>старший методист высшей квалификационной категории туристско-краеведческой направленности </a:t>
            </a:r>
            <a:r>
              <a:rPr lang="ru-RU" sz="1600" b="1" dirty="0" smtClean="0">
                <a:latin typeface="Century Schoolbook" pitchFamily="18" charset="0"/>
                <a:cs typeface="Times New Roman" pitchFamily="18" charset="0"/>
              </a:rPr>
              <a:t>МБОУДО ЦДОД </a:t>
            </a:r>
            <a:r>
              <a:rPr lang="ru-RU" sz="1600" b="1" dirty="0" smtClean="0">
                <a:latin typeface="Century Schoolbook" pitchFamily="18" charset="0"/>
              </a:rPr>
              <a:t>Барабинского района Новосибирской области</a:t>
            </a:r>
            <a:endParaRPr lang="ru-RU" sz="1600" b="1" dirty="0">
              <a:latin typeface="Century Schoolbook"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0" y="2632285"/>
            <a:ext cx="3000364" cy="42257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grounds.org/uploads/flowers-and-vintage-blank-books-powerpoint-templates.jpg"/>
          <p:cNvPicPr>
            <a:picLocks noChangeAspect="1" noChangeArrowheads="1"/>
          </p:cNvPicPr>
          <p:nvPr/>
        </p:nvPicPr>
        <p:blipFill>
          <a:blip r:embed="rId2"/>
          <a:srcRect b="2817"/>
          <a:stretch>
            <a:fillRect/>
          </a:stretch>
        </p:blipFill>
        <p:spPr bwMode="auto">
          <a:xfrm>
            <a:off x="0" y="0"/>
            <a:ext cx="9144000" cy="7143728"/>
          </a:xfrm>
          <a:prstGeom prst="rect">
            <a:avLst/>
          </a:prstGeom>
          <a:noFill/>
        </p:spPr>
      </p:pic>
      <p:sp>
        <p:nvSpPr>
          <p:cNvPr id="5" name="TextBox 4"/>
          <p:cNvSpPr txBox="1"/>
          <p:nvPr/>
        </p:nvSpPr>
        <p:spPr>
          <a:xfrm rot="20383927">
            <a:off x="4528596" y="2316918"/>
            <a:ext cx="3468334" cy="1200329"/>
          </a:xfrm>
          <a:prstGeom prst="rect">
            <a:avLst/>
          </a:prstGeom>
          <a:noFill/>
        </p:spPr>
        <p:txBody>
          <a:bodyPr wrap="square" rtlCol="0">
            <a:spAutoFit/>
          </a:bodyPr>
          <a:lstStyle/>
          <a:p>
            <a:pPr algn="ctr"/>
            <a:r>
              <a:rPr lang="ru-RU" sz="3600" dirty="0" smtClean="0">
                <a:solidFill>
                  <a:schemeClr val="accent4">
                    <a:lumMod val="50000"/>
                  </a:schemeClr>
                </a:solidFill>
                <a:latin typeface="Monotype Corsiva" pitchFamily="66" charset="0"/>
              </a:rPr>
              <a:t>Спасибо за профессионализм!</a:t>
            </a:r>
            <a:endParaRPr lang="ru-RU" sz="3600" dirty="0">
              <a:solidFill>
                <a:schemeClr val="accent4">
                  <a:lumMod val="50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800" dirty="0" smtClean="0">
                <a:solidFill>
                  <a:srgbClr val="FF0000"/>
                </a:solidFill>
                <a:latin typeface="Arial Black" pitchFamily="34" charset="0"/>
              </a:rPr>
              <a:t>Вебер Юлия Викторовна</a:t>
            </a:r>
            <a:endParaRPr lang="ru-RU" dirty="0">
              <a:solidFill>
                <a:srgbClr val="FF0000"/>
              </a:solidFill>
              <a:latin typeface="Arial Black" pitchFamily="34" charset="0"/>
            </a:endParaRPr>
          </a:p>
        </p:txBody>
      </p:sp>
      <p:sp>
        <p:nvSpPr>
          <p:cNvPr id="3" name="Подзаголовок 2"/>
          <p:cNvSpPr>
            <a:spLocks noGrp="1"/>
          </p:cNvSpPr>
          <p:nvPr>
            <p:ph type="subTitle" idx="1"/>
          </p:nvPr>
        </p:nvSpPr>
        <p:spPr>
          <a:xfrm>
            <a:off x="3714744" y="785794"/>
            <a:ext cx="5215006" cy="5715040"/>
          </a:xfrm>
        </p:spPr>
        <p:txBody>
          <a:bodyPr>
            <a:noAutofit/>
          </a:bodyPr>
          <a:lstStyle/>
          <a:p>
            <a:pPr indent="450000" algn="just"/>
            <a:r>
              <a:rPr lang="ru-RU" sz="1300" dirty="0" smtClean="0">
                <a:solidFill>
                  <a:schemeClr val="tx1"/>
                </a:solidFill>
                <a:latin typeface="Times New Roman" pitchFamily="18" charset="0"/>
                <a:cs typeface="Times New Roman" pitchFamily="18" charset="0"/>
              </a:rPr>
              <a:t>Юлия Викторовна Вебер - эрудированный, принципиальный, требовательный к себе и другим педагог. Оптимальное сочетание методов, средств и форм обучения обеспечивает высокую результативность.</a:t>
            </a:r>
          </a:p>
          <a:p>
            <a:pPr indent="450000" algn="just"/>
            <a:r>
              <a:rPr lang="ru-RU" sz="1300" dirty="0" smtClean="0">
                <a:solidFill>
                  <a:schemeClr val="tx1"/>
                </a:solidFill>
                <a:latin typeface="Times New Roman" pitchFamily="18" charset="0"/>
                <a:cs typeface="Times New Roman" pitchFamily="18" charset="0"/>
              </a:rPr>
              <a:t>В 2021-2022 </a:t>
            </a:r>
            <a:r>
              <a:rPr lang="ru-RU" sz="1300" dirty="0" err="1" smtClean="0">
                <a:solidFill>
                  <a:schemeClr val="tx1"/>
                </a:solidFill>
                <a:latin typeface="Times New Roman" pitchFamily="18" charset="0"/>
                <a:cs typeface="Times New Roman" pitchFamily="18" charset="0"/>
              </a:rPr>
              <a:t>уч.году</a:t>
            </a:r>
            <a:r>
              <a:rPr lang="ru-RU" sz="1300" dirty="0" smtClean="0">
                <a:solidFill>
                  <a:schemeClr val="tx1"/>
                </a:solidFill>
                <a:latin typeface="Times New Roman" pitchFamily="18" charset="0"/>
                <a:cs typeface="Times New Roman" pitchFamily="18" charset="0"/>
              </a:rPr>
              <a:t> ее четвероклассники достойно выступали в конкурсах: Международный конкурс  детских научных и исследовательских работ, проектов (работа «Календарь» победитель), районный конкурс проектных работ младших школьников (диплом 1 степени «Все ли мы знаем о нашей солнечной системе», диплом 2 степени «Тихий океан и его обитатели»), районный этап регионального тура Всероссийского конкурса детского рисунка «</a:t>
            </a:r>
            <a:r>
              <a:rPr lang="ru-RU" sz="1300" dirty="0" err="1" smtClean="0">
                <a:solidFill>
                  <a:schemeClr val="tx1"/>
                </a:solidFill>
                <a:latin typeface="Times New Roman" pitchFamily="18" charset="0"/>
                <a:cs typeface="Times New Roman" pitchFamily="18" charset="0"/>
              </a:rPr>
              <a:t>Эколята</a:t>
            </a:r>
            <a:r>
              <a:rPr lang="ru-RU" sz="1300" dirty="0" smtClean="0">
                <a:solidFill>
                  <a:schemeClr val="tx1"/>
                </a:solidFill>
                <a:latin typeface="Times New Roman" pitchFamily="18" charset="0"/>
                <a:cs typeface="Times New Roman" pitchFamily="18" charset="0"/>
              </a:rPr>
              <a:t>- друзья и защитники природы» (победитель), районный конкурс творческих работ «Добро через сердца» (победитель ).</a:t>
            </a:r>
          </a:p>
          <a:p>
            <a:pPr indent="450000" algn="just"/>
            <a:r>
              <a:rPr lang="ru-RU" sz="1300" dirty="0" smtClean="0">
                <a:solidFill>
                  <a:schemeClr val="tx1"/>
                </a:solidFill>
                <a:latin typeface="Times New Roman" pitchFamily="18" charset="0"/>
                <a:cs typeface="Times New Roman" pitchFamily="18" charset="0"/>
              </a:rPr>
              <a:t>Юлия Викторовна выступает  на заседаниях  межрайонного методического объединения учителей начальных классов («Активные методы и приемы обучения на уроках литературного чтения. Задания Международного исследования PIRLS» 2021,), районного методического объединения учителей начальных классов («Особенности использования цифровых информационных технологий, позволяющих формировать у школьников ключевые компетенции» 2022).</a:t>
            </a:r>
          </a:p>
          <a:p>
            <a:pPr indent="450000" algn="just"/>
            <a:r>
              <a:rPr lang="ru-RU" sz="1300" dirty="0" smtClean="0">
                <a:solidFill>
                  <a:schemeClr val="tx1"/>
                </a:solidFill>
                <a:latin typeface="Times New Roman" pitchFamily="18" charset="0"/>
                <a:cs typeface="Times New Roman" pitchFamily="18" charset="0"/>
              </a:rPr>
              <a:t>В 2022 г. приняла участие в апробации рабочих программ начального общего образования на сайте Института стратегии развития образования Российской академии образования. </a:t>
            </a:r>
          </a:p>
          <a:p>
            <a:pPr indent="450000" algn="just"/>
            <a:r>
              <a:rPr lang="ru-RU" sz="1300" dirty="0" smtClean="0">
                <a:solidFill>
                  <a:schemeClr val="tx1"/>
                </a:solidFill>
                <a:latin typeface="Times New Roman" pitchFamily="18" charset="0"/>
                <a:cs typeface="Times New Roman" pitchFamily="18" charset="0"/>
              </a:rPr>
              <a:t>Вебер Ю.В. является руководителем пункта государственной итоговой аттестации 11-ков Барабинского района, возглавляет школьное методическое объединение  учителей начальных классов.</a:t>
            </a:r>
          </a:p>
          <a:p>
            <a:pPr indent="450000" algn="just"/>
            <a:endParaRPr lang="ru-RU" sz="1300" dirty="0" smtClean="0">
              <a:solidFill>
                <a:schemeClr val="tx1"/>
              </a:solidFill>
              <a:latin typeface="Times New Roman" pitchFamily="18" charset="0"/>
              <a:cs typeface="Times New Roman" pitchFamily="18" charset="0"/>
            </a:endParaRPr>
          </a:p>
          <a:p>
            <a:pPr indent="450000" algn="just"/>
            <a:endParaRPr lang="ru-RU" sz="1300" dirty="0" smtClean="0">
              <a:solidFill>
                <a:schemeClr val="tx1"/>
              </a:solidFill>
              <a:latin typeface="Times New Roman" pitchFamily="18" charset="0"/>
              <a:cs typeface="Times New Roman" pitchFamily="18" charset="0"/>
            </a:endParaRPr>
          </a:p>
          <a:p>
            <a:pPr indent="450000" algn="just"/>
            <a:endParaRPr lang="ru-RU" sz="1300" dirty="0">
              <a:solidFill>
                <a:schemeClr val="tx1"/>
              </a:solidFill>
              <a:latin typeface="Times New Roman" pitchFamily="18" charset="0"/>
              <a:cs typeface="Times New Roman" pitchFamily="18" charset="0"/>
            </a:endParaRPr>
          </a:p>
        </p:txBody>
      </p:sp>
      <p:sp>
        <p:nvSpPr>
          <p:cNvPr id="5" name="Прямоугольник 4"/>
          <p:cNvSpPr/>
          <p:nvPr/>
        </p:nvSpPr>
        <p:spPr>
          <a:xfrm>
            <a:off x="214282" y="785794"/>
            <a:ext cx="3357586" cy="1323439"/>
          </a:xfrm>
          <a:prstGeom prst="rect">
            <a:avLst/>
          </a:prstGeom>
          <a:ln>
            <a:noFill/>
          </a:ln>
        </p:spPr>
        <p:txBody>
          <a:bodyPr wrap="square">
            <a:spAutoFit/>
          </a:bodyPr>
          <a:lstStyle/>
          <a:p>
            <a:pPr algn="ctr"/>
            <a:r>
              <a:rPr lang="ru-RU" sz="1600" b="1" dirty="0" smtClean="0">
                <a:latin typeface="Century Schoolbook" pitchFamily="18" charset="0"/>
              </a:rPr>
              <a:t>учитель начальных классов высшей квалификационной категории </a:t>
            </a:r>
            <a:r>
              <a:rPr lang="ru-RU" sz="1600" b="1" dirty="0" smtClean="0">
                <a:latin typeface="Century Schoolbook" pitchFamily="18" charset="0"/>
                <a:cs typeface="Times New Roman" pitchFamily="18" charset="0"/>
              </a:rPr>
              <a:t>МБОУ СОШ №2 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6386" name="Picture 2"/>
          <p:cNvPicPr>
            <a:picLocks noChangeAspect="1" noChangeArrowheads="1"/>
          </p:cNvPicPr>
          <p:nvPr/>
        </p:nvPicPr>
        <p:blipFill>
          <a:blip r:embed="rId2" cstate="print"/>
          <a:srcRect l="9102" r="8969"/>
          <a:stretch>
            <a:fillRect/>
          </a:stretch>
        </p:blipFill>
        <p:spPr bwMode="auto">
          <a:xfrm>
            <a:off x="0" y="1954279"/>
            <a:ext cx="3571868" cy="49037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800" dirty="0" smtClean="0">
                <a:solidFill>
                  <a:srgbClr val="FF0000"/>
                </a:solidFill>
                <a:latin typeface="Arial Black" pitchFamily="34" charset="0"/>
              </a:rPr>
              <a:t>Мартынова Лариса Алексеевна</a:t>
            </a:r>
            <a:endParaRPr lang="ru-RU" sz="3800" dirty="0">
              <a:solidFill>
                <a:srgbClr val="FF0000"/>
              </a:solidFill>
              <a:latin typeface="Arial Black" pitchFamily="34" charset="0"/>
            </a:endParaRPr>
          </a:p>
        </p:txBody>
      </p:sp>
      <p:sp>
        <p:nvSpPr>
          <p:cNvPr id="3" name="Подзаголовок 2"/>
          <p:cNvSpPr>
            <a:spLocks noGrp="1"/>
          </p:cNvSpPr>
          <p:nvPr>
            <p:ph type="subTitle" idx="1"/>
          </p:nvPr>
        </p:nvSpPr>
        <p:spPr>
          <a:xfrm>
            <a:off x="3571868" y="928670"/>
            <a:ext cx="5429288" cy="5715040"/>
          </a:xfrm>
        </p:spPr>
        <p:txBody>
          <a:bodyPr>
            <a:noAutofit/>
          </a:bodyPr>
          <a:lstStyle/>
          <a:p>
            <a:pPr indent="450000" algn="just"/>
            <a:r>
              <a:rPr lang="ru-RU" sz="1400" dirty="0" smtClean="0">
                <a:solidFill>
                  <a:schemeClr val="tx1"/>
                </a:solidFill>
                <a:latin typeface="Times New Roman" pitchFamily="18" charset="0"/>
                <a:cs typeface="Times New Roman" pitchFamily="18" charset="0"/>
              </a:rPr>
              <a:t>В МБОУ СОШ № 2 Лариса Алексеевна работает с 1988 года, эффективно использует новейшие достижения педагогической науки и практики, это  эрудированный, творческий педагог. </a:t>
            </a:r>
          </a:p>
          <a:p>
            <a:pPr indent="450000" algn="just"/>
            <a:r>
              <a:rPr lang="ru-RU" sz="1400" dirty="0" smtClean="0">
                <a:solidFill>
                  <a:schemeClr val="tx1"/>
                </a:solidFill>
                <a:latin typeface="Times New Roman" pitchFamily="18" charset="0"/>
                <a:cs typeface="Times New Roman" pitchFamily="18" charset="0"/>
              </a:rPr>
              <a:t>В 2020-2021 учебном году 2 человека (обучающиеся 7 и 8 класса) стали победителями  муниципального этапа Всероссийской олимпиады школьников по технологии. Климова Б. является победителем районного конкурса декоративно-прикладного творчества «Символ 2022 года», </a:t>
            </a:r>
            <a:r>
              <a:rPr lang="ru-RU" sz="1400" dirty="0" err="1" smtClean="0">
                <a:solidFill>
                  <a:schemeClr val="tx1"/>
                </a:solidFill>
                <a:latin typeface="Times New Roman" pitchFamily="18" charset="0"/>
                <a:cs typeface="Times New Roman" pitchFamily="18" charset="0"/>
              </a:rPr>
              <a:t>Кузьменко</a:t>
            </a:r>
            <a:r>
              <a:rPr lang="ru-RU" sz="1400" dirty="0" smtClean="0">
                <a:solidFill>
                  <a:schemeClr val="tx1"/>
                </a:solidFill>
                <a:latin typeface="Times New Roman" pitchFamily="18" charset="0"/>
                <a:cs typeface="Times New Roman" pitchFamily="18" charset="0"/>
              </a:rPr>
              <a:t> Е. - победителем районной выставки технического и декоративно-прикладного творчества. Хорошие результаты показали обучающиеся и в межрайонном конкурсе рисунков и творческих работ «Россия и культура начинаются с тебя!» (победитель, 2 призера).</a:t>
            </a:r>
          </a:p>
          <a:p>
            <a:pPr indent="450000" algn="just"/>
            <a:r>
              <a:rPr lang="ru-RU" sz="1400" dirty="0" smtClean="0">
                <a:solidFill>
                  <a:schemeClr val="tx1"/>
                </a:solidFill>
                <a:latin typeface="Times New Roman" pitchFamily="18" charset="0"/>
                <a:cs typeface="Times New Roman" pitchFamily="18" charset="0"/>
              </a:rPr>
              <a:t>С сентября 2021 года Лариса Алексеевна занимается с ребятами в творческом объединении «Мастер рукоделия» в рамках федерального проекта «Успех каждого ребёнка» национального проекта «Образование», в 2022 г. провела мастер-класс в рамках районного семинара «Лучшие практики эффективного использования оборудования и средств обучения и воспитания в рамках создания новых мест дополнительного образования».</a:t>
            </a:r>
          </a:p>
          <a:p>
            <a:pPr indent="450000" algn="just"/>
            <a:r>
              <a:rPr lang="ru-RU" sz="1400" dirty="0" smtClean="0">
                <a:solidFill>
                  <a:schemeClr val="tx1"/>
                </a:solidFill>
                <a:latin typeface="Times New Roman" pitchFamily="18" charset="0"/>
                <a:cs typeface="Times New Roman" pitchFamily="18" charset="0"/>
              </a:rPr>
              <a:t>В 2022г. стала участницей апробации Примерных рабочих программ основного общего образования предмета «Технология» на сайте  Института стратегии развития образования Российской академии образования.</a:t>
            </a:r>
          </a:p>
          <a:p>
            <a:pPr indent="450000" algn="just"/>
            <a:endParaRPr lang="ru-RU" sz="1400" dirty="0" smtClean="0">
              <a:solidFill>
                <a:schemeClr val="tx1"/>
              </a:solidFill>
              <a:latin typeface="Times New Roman" pitchFamily="18" charset="0"/>
              <a:cs typeface="Times New Roman" pitchFamily="18" charset="0"/>
            </a:endParaRPr>
          </a:p>
          <a:p>
            <a:pPr indent="450000" algn="just"/>
            <a:endParaRPr lang="ru-RU" sz="1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214282" y="642918"/>
            <a:ext cx="3357586" cy="1323439"/>
          </a:xfrm>
          <a:prstGeom prst="rect">
            <a:avLst/>
          </a:prstGeom>
          <a:ln>
            <a:noFill/>
          </a:ln>
        </p:spPr>
        <p:txBody>
          <a:bodyPr wrap="square">
            <a:spAutoFit/>
          </a:bodyPr>
          <a:lstStyle/>
          <a:p>
            <a:pPr algn="ctr"/>
            <a:r>
              <a:rPr lang="ru-RU" sz="1600" b="1" dirty="0" smtClean="0">
                <a:latin typeface="Century Schoolbook" pitchFamily="18" charset="0"/>
              </a:rPr>
              <a:t>учитель технологии первой квалификационной категории </a:t>
            </a:r>
            <a:r>
              <a:rPr lang="ru-RU" sz="1600" b="1" dirty="0" smtClean="0">
                <a:latin typeface="Century Schoolbook" pitchFamily="18" charset="0"/>
                <a:cs typeface="Times New Roman" pitchFamily="18" charset="0"/>
              </a:rPr>
              <a:t>МБОУ СОШ №2 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5362" name="Picture 2"/>
          <p:cNvPicPr>
            <a:picLocks noChangeAspect="1" noChangeArrowheads="1"/>
          </p:cNvPicPr>
          <p:nvPr/>
        </p:nvPicPr>
        <p:blipFill>
          <a:blip r:embed="rId2"/>
          <a:srcRect l="17693" t="11891" b="10745"/>
          <a:stretch>
            <a:fillRect/>
          </a:stretch>
        </p:blipFill>
        <p:spPr bwMode="auto">
          <a:xfrm>
            <a:off x="0" y="1922668"/>
            <a:ext cx="3500430" cy="49353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3800" dirty="0" smtClean="0">
                <a:solidFill>
                  <a:srgbClr val="FF0000"/>
                </a:solidFill>
                <a:latin typeface="Arial Black" pitchFamily="34" charset="0"/>
              </a:rPr>
              <a:t>Заиченко Наталья Анатольевна </a:t>
            </a:r>
            <a:endParaRPr lang="ru-RU" sz="3800" dirty="0">
              <a:solidFill>
                <a:srgbClr val="FF0000"/>
              </a:solidFill>
              <a:latin typeface="Arial Black" pitchFamily="34" charset="0"/>
            </a:endParaRPr>
          </a:p>
        </p:txBody>
      </p:sp>
      <p:sp>
        <p:nvSpPr>
          <p:cNvPr id="3" name="Подзаголовок 2"/>
          <p:cNvSpPr>
            <a:spLocks noGrp="1"/>
          </p:cNvSpPr>
          <p:nvPr>
            <p:ph type="subTitle" idx="1"/>
          </p:nvPr>
        </p:nvSpPr>
        <p:spPr>
          <a:xfrm>
            <a:off x="2928926" y="928670"/>
            <a:ext cx="6000760" cy="5715040"/>
          </a:xfrm>
        </p:spPr>
        <p:txBody>
          <a:bodyPr>
            <a:noAutofit/>
          </a:bodyPr>
          <a:lstStyle/>
          <a:p>
            <a:pPr indent="450000" algn="just"/>
            <a:r>
              <a:rPr lang="ru-RU" sz="1400" dirty="0" smtClean="0">
                <a:solidFill>
                  <a:schemeClr val="tx1"/>
                </a:solidFill>
                <a:latin typeface="Times New Roman" pitchFamily="18" charset="0"/>
                <a:cs typeface="Times New Roman" pitchFamily="18" charset="0"/>
              </a:rPr>
              <a:t>Заиченко Наталья Анатольевна - творческий педагог, лауреат премии «Лучший педагогический работник Новосибирской области». </a:t>
            </a:r>
          </a:p>
          <a:p>
            <a:pPr indent="450000" algn="just"/>
            <a:r>
              <a:rPr lang="ru-RU" sz="1400" dirty="0" smtClean="0">
                <a:solidFill>
                  <a:schemeClr val="tx1"/>
                </a:solidFill>
                <a:latin typeface="Times New Roman" pitchFamily="18" charset="0"/>
                <a:cs typeface="Times New Roman" pitchFamily="18" charset="0"/>
              </a:rPr>
              <a:t>Эффективность работы Натальи Анатольевны подтверждается позитивной динамикой учебных достижений обучающихся. Качественный показатель успеваемости за 2021-2022 учебный год возрос до 79%. В 2021 году её выпускница набрала на едином государственном экзамене по математике наивысший результат в Барабинском районе, 48% учащихся достигли высокого показателя ТБ2.</a:t>
            </a:r>
          </a:p>
          <a:p>
            <a:pPr indent="450000" algn="just"/>
            <a:r>
              <a:rPr lang="ru-RU" sz="1400" dirty="0" smtClean="0">
                <a:solidFill>
                  <a:schemeClr val="tx1"/>
                </a:solidFill>
                <a:latin typeface="Times New Roman" pitchFamily="18" charset="0"/>
                <a:cs typeface="Times New Roman" pitchFamily="18" charset="0"/>
              </a:rPr>
              <a:t>Большое внимание педагог уделяет работе с одаренными детьми. В 2021-2022 учебном году 2 дипломанта </a:t>
            </a:r>
            <a:r>
              <a:rPr lang="en-US" sz="1400" dirty="0" smtClean="0">
                <a:solidFill>
                  <a:schemeClr val="tx1"/>
                </a:solidFill>
                <a:latin typeface="Times New Roman" pitchFamily="18" charset="0"/>
                <a:cs typeface="Times New Roman" pitchFamily="18" charset="0"/>
              </a:rPr>
              <a:t>II</a:t>
            </a:r>
            <a:r>
              <a:rPr lang="ru-RU" sz="1400" dirty="0" smtClean="0">
                <a:solidFill>
                  <a:schemeClr val="tx1"/>
                </a:solidFill>
                <a:latin typeface="Times New Roman" pitchFamily="18" charset="0"/>
                <a:cs typeface="Times New Roman" pitchFamily="18" charset="0"/>
              </a:rPr>
              <a:t> степени международной </a:t>
            </a:r>
            <a:r>
              <a:rPr lang="ru-RU" sz="1400" dirty="0" err="1" smtClean="0">
                <a:solidFill>
                  <a:schemeClr val="tx1"/>
                </a:solidFill>
                <a:latin typeface="Times New Roman" pitchFamily="18" charset="0"/>
                <a:cs typeface="Times New Roman" pitchFamily="18" charset="0"/>
              </a:rPr>
              <a:t>онлайн-олимпиады</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Фоксфорд</a:t>
            </a:r>
            <a:r>
              <a:rPr lang="ru-RU" sz="1400" dirty="0" smtClean="0">
                <a:solidFill>
                  <a:schemeClr val="tx1"/>
                </a:solidFill>
                <a:latin typeface="Times New Roman" pitchFamily="18" charset="0"/>
                <a:cs typeface="Times New Roman" pitchFamily="18" charset="0"/>
              </a:rPr>
              <a:t>», призер </a:t>
            </a:r>
            <a:r>
              <a:rPr lang="en-US" sz="1400" dirty="0" smtClean="0">
                <a:solidFill>
                  <a:schemeClr val="tx1"/>
                </a:solidFill>
                <a:latin typeface="Times New Roman" pitchFamily="18" charset="0"/>
                <a:cs typeface="Times New Roman" pitchFamily="18" charset="0"/>
              </a:rPr>
              <a:t>VIII</a:t>
            </a:r>
            <a:r>
              <a:rPr lang="ru-RU" sz="1400" dirty="0" smtClean="0">
                <a:solidFill>
                  <a:schemeClr val="tx1"/>
                </a:solidFill>
                <a:latin typeface="Times New Roman" pitchFamily="18" charset="0"/>
                <a:cs typeface="Times New Roman" pitchFamily="18" charset="0"/>
              </a:rPr>
              <a:t> окружной научно-практической конференции «Сегодня знания - завтра успех!», победитель районной математической командной олимпиады «На пирамиду!», призер Межрегиональной научно-практической конференции «Теоретические и методические проблемы современного образования». </a:t>
            </a:r>
          </a:p>
          <a:p>
            <a:pPr indent="450000" algn="just"/>
            <a:r>
              <a:rPr lang="ru-RU" sz="1400" dirty="0" smtClean="0">
                <a:solidFill>
                  <a:schemeClr val="tx1"/>
                </a:solidFill>
                <a:latin typeface="Times New Roman" pitchFamily="18" charset="0"/>
                <a:cs typeface="Times New Roman" pitchFamily="18" charset="0"/>
              </a:rPr>
              <a:t>Наталья Анатольевна - дипломант </a:t>
            </a:r>
            <a:r>
              <a:rPr lang="en-US" sz="1400" dirty="0" smtClean="0">
                <a:solidFill>
                  <a:schemeClr val="tx1"/>
                </a:solidFill>
                <a:latin typeface="Times New Roman" pitchFamily="18" charset="0"/>
                <a:cs typeface="Times New Roman" pitchFamily="18" charset="0"/>
              </a:rPr>
              <a:t>I </a:t>
            </a:r>
            <a:r>
              <a:rPr lang="ru-RU" sz="1400" dirty="0" smtClean="0">
                <a:solidFill>
                  <a:schemeClr val="tx1"/>
                </a:solidFill>
                <a:latin typeface="Times New Roman" pitchFamily="18" charset="0"/>
                <a:cs typeface="Times New Roman" pitchFamily="18" charset="0"/>
              </a:rPr>
              <a:t>степени Международного конкурса «Педагогическое призвание-2022», победитель </a:t>
            </a:r>
            <a:r>
              <a:rPr lang="en-US" sz="1400" dirty="0" smtClean="0">
                <a:solidFill>
                  <a:schemeClr val="tx1"/>
                </a:solidFill>
                <a:latin typeface="Times New Roman" pitchFamily="18" charset="0"/>
                <a:cs typeface="Times New Roman" pitchFamily="18" charset="0"/>
              </a:rPr>
              <a:t>VI </a:t>
            </a:r>
            <a:r>
              <a:rPr lang="ru-RU" sz="1400" dirty="0" smtClean="0">
                <a:solidFill>
                  <a:schemeClr val="tx1"/>
                </a:solidFill>
                <a:latin typeface="Times New Roman" pitchFamily="18" charset="0"/>
                <a:cs typeface="Times New Roman" pitchFamily="18" charset="0"/>
              </a:rPr>
              <a:t>Всероссийского педагогического конкурса «Моя лучшая методическая разработка», победитель областного профессионального конкурса «Эффективные практики формирования математической грамотности». Опыт  её работы был представлен на  </a:t>
            </a:r>
            <a:r>
              <a:rPr lang="en-US" sz="1400" dirty="0" smtClean="0">
                <a:solidFill>
                  <a:schemeClr val="tx1"/>
                </a:solidFill>
                <a:latin typeface="Times New Roman" pitchFamily="18" charset="0"/>
                <a:cs typeface="Times New Roman" pitchFamily="18" charset="0"/>
              </a:rPr>
              <a:t>XIII</a:t>
            </a:r>
            <a:r>
              <a:rPr lang="ru-RU" sz="1400" dirty="0" smtClean="0">
                <a:solidFill>
                  <a:schemeClr val="tx1"/>
                </a:solidFill>
                <a:latin typeface="Times New Roman" pitchFamily="18" charset="0"/>
                <a:cs typeface="Times New Roman" pitchFamily="18" charset="0"/>
              </a:rPr>
              <a:t> Открытом межрегиональном конкурсе методических материалов «Секрет успеха» и отмечен дипломом </a:t>
            </a:r>
            <a:r>
              <a:rPr lang="en-US" sz="1400" dirty="0" smtClean="0">
                <a:solidFill>
                  <a:schemeClr val="tx1"/>
                </a:solidFill>
                <a:latin typeface="Times New Roman" pitchFamily="18" charset="0"/>
                <a:cs typeface="Times New Roman" pitchFamily="18" charset="0"/>
              </a:rPr>
              <a:t>I </a:t>
            </a:r>
            <a:r>
              <a:rPr lang="ru-RU" sz="1400" dirty="0" smtClean="0">
                <a:solidFill>
                  <a:schemeClr val="tx1"/>
                </a:solidFill>
                <a:latin typeface="Times New Roman" pitchFamily="18" charset="0"/>
                <a:cs typeface="Times New Roman" pitchFamily="18" charset="0"/>
              </a:rPr>
              <a:t>степени.</a:t>
            </a:r>
          </a:p>
          <a:p>
            <a:pPr indent="450000" algn="just"/>
            <a:r>
              <a:rPr lang="ru-RU" sz="1400" dirty="0" smtClean="0">
                <a:solidFill>
                  <a:schemeClr val="tx1"/>
                </a:solidFill>
                <a:latin typeface="Times New Roman" pitchFamily="18" charset="0"/>
                <a:cs typeface="Times New Roman" pitchFamily="18" charset="0"/>
              </a:rPr>
              <a:t>Наталья Анатольевна награждена Почетной грамотой Губернатора Новосибирской области.</a:t>
            </a:r>
          </a:p>
          <a:p>
            <a:pPr indent="450000" algn="just"/>
            <a:endParaRPr lang="ru-RU" sz="1400" dirty="0" smtClean="0">
              <a:solidFill>
                <a:schemeClr val="tx1"/>
              </a:solidFill>
              <a:latin typeface="Times New Roman" pitchFamily="18" charset="0"/>
              <a:cs typeface="Times New Roman" pitchFamily="18" charset="0"/>
            </a:endParaRPr>
          </a:p>
          <a:p>
            <a:pPr indent="450000" algn="just"/>
            <a:endParaRPr lang="ru-RU" sz="1400" dirty="0" smtClean="0">
              <a:solidFill>
                <a:schemeClr val="tx1"/>
              </a:solidFill>
              <a:latin typeface="Times New Roman" pitchFamily="18" charset="0"/>
              <a:cs typeface="Times New Roman" pitchFamily="18" charset="0"/>
            </a:endParaRPr>
          </a:p>
          <a:p>
            <a:pPr indent="450000" algn="just"/>
            <a:endParaRPr lang="ru-RU" sz="14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071802" cy="1815882"/>
          </a:xfrm>
          <a:prstGeom prst="rect">
            <a:avLst/>
          </a:prstGeom>
          <a:ln>
            <a:noFill/>
          </a:ln>
        </p:spPr>
        <p:txBody>
          <a:bodyPr wrap="square">
            <a:spAutoFit/>
          </a:bodyPr>
          <a:lstStyle/>
          <a:p>
            <a:pPr algn="ctr"/>
            <a:r>
              <a:rPr lang="ru-RU" sz="1600" b="1" dirty="0" smtClean="0">
                <a:latin typeface="Century Schoolbook" pitchFamily="18" charset="0"/>
              </a:rPr>
              <a:t>учитель математики высшей квалификационной категории</a:t>
            </a:r>
          </a:p>
          <a:p>
            <a:pPr algn="ctr"/>
            <a:r>
              <a:rPr lang="ru-RU" sz="1600" b="1" dirty="0" smtClean="0">
                <a:latin typeface="Century Schoolbook" pitchFamily="18" charset="0"/>
              </a:rPr>
              <a:t> МБОУ СОШ №3 Барабинского района Новосибирской области</a:t>
            </a:r>
            <a:endParaRPr lang="ru-RU" sz="1600" b="1" dirty="0">
              <a:latin typeface="Century Schoolbook" pitchFamily="18" charset="0"/>
            </a:endParaRPr>
          </a:p>
        </p:txBody>
      </p:sp>
      <p:pic>
        <p:nvPicPr>
          <p:cNvPr id="11266" name="Picture 2"/>
          <p:cNvPicPr>
            <a:picLocks noChangeAspect="1" noChangeArrowheads="1"/>
          </p:cNvPicPr>
          <p:nvPr/>
        </p:nvPicPr>
        <p:blipFill>
          <a:blip r:embed="rId2"/>
          <a:srcRect/>
          <a:stretch>
            <a:fillRect/>
          </a:stretch>
        </p:blipFill>
        <p:spPr bwMode="auto">
          <a:xfrm>
            <a:off x="0" y="2466991"/>
            <a:ext cx="3000364" cy="43910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dirty="0" smtClean="0">
                <a:solidFill>
                  <a:srgbClr val="FF0000"/>
                </a:solidFill>
                <a:latin typeface="Arial Black" pitchFamily="34" charset="0"/>
              </a:rPr>
              <a:t>Хромов Борис Николаевич</a:t>
            </a:r>
            <a:endParaRPr lang="ru-RU" sz="4000" dirty="0">
              <a:solidFill>
                <a:srgbClr val="FF0000"/>
              </a:solidFill>
              <a:latin typeface="Arial Black" pitchFamily="34" charset="0"/>
            </a:endParaRPr>
          </a:p>
        </p:txBody>
      </p:sp>
      <p:sp>
        <p:nvSpPr>
          <p:cNvPr id="3" name="Подзаголовок 2"/>
          <p:cNvSpPr>
            <a:spLocks noGrp="1"/>
          </p:cNvSpPr>
          <p:nvPr>
            <p:ph type="subTitle" idx="1"/>
          </p:nvPr>
        </p:nvSpPr>
        <p:spPr>
          <a:xfrm>
            <a:off x="3000364" y="928670"/>
            <a:ext cx="6000760" cy="5715040"/>
          </a:xfrm>
        </p:spPr>
        <p:txBody>
          <a:bodyPr>
            <a:noAutofit/>
          </a:bodyPr>
          <a:lstStyle/>
          <a:p>
            <a:pPr indent="450000" algn="just"/>
            <a:r>
              <a:rPr lang="ru-RU" sz="1300" dirty="0" smtClean="0">
                <a:solidFill>
                  <a:schemeClr val="tx1"/>
                </a:solidFill>
                <a:latin typeface="Times New Roman" pitchFamily="18" charset="0"/>
                <a:cs typeface="Times New Roman" pitchFamily="18" charset="0"/>
              </a:rPr>
              <a:t>Решая проблемы выявления и развития творческих способностей учащихся, Хромов Борис Николаевич использует разнообразные методы и средства обучения, что позволяет достичь высокой результативности. За последние три года качественная успеваемость повысилась до 69%. Результаты государственной итоговой аттестации по физике выше районного и областного значений: в 2021 году средний балл сдачи ОГЭ составил 4, в 2020 году выпускники на ЕГЭ набрали в среднем 59 баллов. </a:t>
            </a:r>
          </a:p>
          <a:p>
            <a:pPr indent="450000" algn="just"/>
            <a:r>
              <a:rPr lang="ru-RU" sz="1300" dirty="0" smtClean="0">
                <a:solidFill>
                  <a:schemeClr val="tx1"/>
                </a:solidFill>
                <a:latin typeface="Times New Roman" pitchFamily="18" charset="0"/>
                <a:cs typeface="Times New Roman" pitchFamily="18" charset="0"/>
              </a:rPr>
              <a:t>Воспитанники Бориса Николаевича являются участниками образовательных программ, организованных региональным центром «Альтаир»; образовательной программы «Формирование компетенций у школьников для решения инженерных задач в системе подготовки кадров для цифровой экономики проекта Кампус молодежных инноваций «Цифровой Мегаполис». Они становятся победителями, призёрами олимпиад, конкурсов исследовательских работ различных уровней: 2 призера регионального этапа всероссийской олимпиады «Будущее Сибири», победитель региональных соревнований по робототехнике в номинации «Изящность конструкции»; победитель </a:t>
            </a:r>
            <a:r>
              <a:rPr lang="en-US" sz="1300" dirty="0" smtClean="0">
                <a:solidFill>
                  <a:schemeClr val="tx1"/>
                </a:solidFill>
                <a:latin typeface="Times New Roman" pitchFamily="18" charset="0"/>
                <a:cs typeface="Times New Roman" pitchFamily="18" charset="0"/>
              </a:rPr>
              <a:t>VIII</a:t>
            </a:r>
            <a:r>
              <a:rPr lang="ru-RU" sz="1300" dirty="0" smtClean="0">
                <a:solidFill>
                  <a:schemeClr val="tx1"/>
                </a:solidFill>
                <a:latin typeface="Times New Roman" pitchFamily="18" charset="0"/>
                <a:cs typeface="Times New Roman" pitchFamily="18" charset="0"/>
              </a:rPr>
              <a:t> окружной научно-практической конференции «Сегодня знания - завтра успех»; 2 призера </a:t>
            </a:r>
            <a:r>
              <a:rPr lang="ru-RU" sz="1300" dirty="0" err="1" smtClean="0">
                <a:solidFill>
                  <a:schemeClr val="tx1"/>
                </a:solidFill>
                <a:latin typeface="Times New Roman" pitchFamily="18" charset="0"/>
                <a:cs typeface="Times New Roman" pitchFamily="18" charset="0"/>
              </a:rPr>
              <a:t>онлайн-олимпиады</a:t>
            </a:r>
            <a:r>
              <a:rPr lang="ru-RU" sz="1300" dirty="0" smtClean="0">
                <a:solidFill>
                  <a:schemeClr val="tx1"/>
                </a:solidFill>
                <a:latin typeface="Times New Roman" pitchFamily="18" charset="0"/>
                <a:cs typeface="Times New Roman" pitchFamily="18" charset="0"/>
              </a:rPr>
              <a:t> школьников по физике образовательного центра «Сириус».</a:t>
            </a:r>
          </a:p>
          <a:p>
            <a:pPr indent="450000" algn="just"/>
            <a:r>
              <a:rPr lang="ru-RU" sz="1300" dirty="0" smtClean="0">
                <a:solidFill>
                  <a:schemeClr val="tx1"/>
                </a:solidFill>
                <a:latin typeface="Times New Roman" pitchFamily="18" charset="0"/>
                <a:cs typeface="Times New Roman" pitchFamily="18" charset="0"/>
              </a:rPr>
              <a:t>Хромов Б.Н. - призер районного конкурса «Педагог года - 2022»; дипломант </a:t>
            </a:r>
            <a:r>
              <a:rPr lang="en-US" sz="1300" dirty="0" smtClean="0">
                <a:solidFill>
                  <a:schemeClr val="tx1"/>
                </a:solidFill>
                <a:latin typeface="Times New Roman" pitchFamily="18" charset="0"/>
                <a:cs typeface="Times New Roman" pitchFamily="18" charset="0"/>
              </a:rPr>
              <a:t>I </a:t>
            </a:r>
            <a:r>
              <a:rPr lang="ru-RU" sz="1300" dirty="0" smtClean="0">
                <a:solidFill>
                  <a:schemeClr val="tx1"/>
                </a:solidFill>
                <a:latin typeface="Times New Roman" pitchFamily="18" charset="0"/>
                <a:cs typeface="Times New Roman" pitchFamily="18" charset="0"/>
              </a:rPr>
              <a:t>степени Международной </a:t>
            </a:r>
            <a:r>
              <a:rPr lang="ru-RU" sz="1300" dirty="0" err="1" smtClean="0">
                <a:solidFill>
                  <a:schemeClr val="tx1"/>
                </a:solidFill>
                <a:latin typeface="Times New Roman" pitchFamily="18" charset="0"/>
                <a:cs typeface="Times New Roman" pitchFamily="18" charset="0"/>
              </a:rPr>
              <a:t>интернет-олимпиады</a:t>
            </a:r>
            <a:r>
              <a:rPr lang="ru-RU" sz="1300" dirty="0" smtClean="0">
                <a:solidFill>
                  <a:schemeClr val="tx1"/>
                </a:solidFill>
                <a:latin typeface="Times New Roman" pitchFamily="18" charset="0"/>
                <a:cs typeface="Times New Roman" pitchFamily="18" charset="0"/>
              </a:rPr>
              <a:t> «Педагогические технологии для реализации требований ФГОС», лауреат районного конкурса общественного признания «Новогодняя история РДШ» в номинации «</a:t>
            </a:r>
            <a:r>
              <a:rPr lang="ru-RU" sz="1300" dirty="0" err="1" smtClean="0">
                <a:solidFill>
                  <a:schemeClr val="tx1"/>
                </a:solidFill>
                <a:latin typeface="Times New Roman" pitchFamily="18" charset="0"/>
                <a:cs typeface="Times New Roman" pitchFamily="18" charset="0"/>
              </a:rPr>
              <a:t>Форсайтер</a:t>
            </a:r>
            <a:r>
              <a:rPr lang="ru-RU" sz="1300" dirty="0" smtClean="0">
                <a:solidFill>
                  <a:schemeClr val="tx1"/>
                </a:solidFill>
                <a:latin typeface="Times New Roman" pitchFamily="18" charset="0"/>
                <a:cs typeface="Times New Roman" pitchFamily="18" charset="0"/>
              </a:rPr>
              <a:t> года», призер школьного конкурса «Лучшее открытое учебное занятие».</a:t>
            </a:r>
          </a:p>
          <a:p>
            <a:pPr indent="450000" algn="just"/>
            <a:r>
              <a:rPr lang="ru-RU" sz="1300" dirty="0" smtClean="0">
                <a:solidFill>
                  <a:schemeClr val="tx1"/>
                </a:solidFill>
                <a:latin typeface="Times New Roman" pitchFamily="18" charset="0"/>
                <a:cs typeface="Times New Roman" pitchFamily="18" charset="0"/>
              </a:rPr>
              <a:t>Результаты работы педагога отмечены Благодарностью Министерства образования Новосибирской области.</a:t>
            </a:r>
          </a:p>
          <a:p>
            <a:pPr indent="450000" algn="just"/>
            <a:endParaRPr lang="ru-RU" sz="1300" dirty="0" smtClean="0">
              <a:solidFill>
                <a:schemeClr val="tx1"/>
              </a:solidFill>
              <a:latin typeface="Times New Roman" pitchFamily="18" charset="0"/>
              <a:cs typeface="Times New Roman" pitchFamily="18" charset="0"/>
            </a:endParaRPr>
          </a:p>
          <a:p>
            <a:pPr indent="450000" algn="just"/>
            <a:endParaRPr lang="ru-RU" sz="1300" dirty="0" smtClean="0">
              <a:solidFill>
                <a:schemeClr val="tx1"/>
              </a:solidFill>
              <a:latin typeface="Times New Roman" pitchFamily="18" charset="0"/>
              <a:cs typeface="Times New Roman" pitchFamily="18" charset="0"/>
            </a:endParaRPr>
          </a:p>
          <a:p>
            <a:pPr indent="450000" algn="just"/>
            <a:endParaRPr lang="ru-RU" sz="13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14356"/>
            <a:ext cx="3071802" cy="1569660"/>
          </a:xfrm>
          <a:prstGeom prst="rect">
            <a:avLst/>
          </a:prstGeom>
          <a:ln>
            <a:noFill/>
          </a:ln>
        </p:spPr>
        <p:txBody>
          <a:bodyPr wrap="square">
            <a:spAutoFit/>
          </a:bodyPr>
          <a:lstStyle/>
          <a:p>
            <a:pPr algn="ctr"/>
            <a:r>
              <a:rPr lang="ru-RU" sz="1600" b="1" dirty="0" smtClean="0">
                <a:latin typeface="Century Schoolbook" pitchFamily="18" charset="0"/>
                <a:cs typeface="Times New Roman" pitchFamily="18" charset="0"/>
              </a:rPr>
              <a:t>учитель физики высшей квалификационной категории</a:t>
            </a:r>
          </a:p>
          <a:p>
            <a:pPr algn="ctr"/>
            <a:r>
              <a:rPr lang="ru-RU" sz="1600" b="1" dirty="0" smtClean="0">
                <a:latin typeface="Century Schoolbook" pitchFamily="18" charset="0"/>
                <a:cs typeface="Times New Roman" pitchFamily="18" charset="0"/>
              </a:rPr>
              <a:t> МБОУ СОШ №3 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0" y="2285992"/>
            <a:ext cx="3046815" cy="45720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200" dirty="0" smtClean="0">
                <a:solidFill>
                  <a:srgbClr val="FF0000"/>
                </a:solidFill>
                <a:latin typeface="Arial Black" pitchFamily="34" charset="0"/>
                <a:cs typeface="Times New Roman" pitchFamily="18" charset="0"/>
              </a:rPr>
              <a:t>Кияшко Оксана Викторовна</a:t>
            </a:r>
            <a:endParaRPr lang="ru-RU" sz="4200" dirty="0">
              <a:solidFill>
                <a:srgbClr val="FF0000"/>
              </a:solidFill>
              <a:latin typeface="Arial Black" pitchFamily="34" charset="0"/>
            </a:endParaRPr>
          </a:p>
        </p:txBody>
      </p:sp>
      <p:sp>
        <p:nvSpPr>
          <p:cNvPr id="3" name="Подзаголовок 2"/>
          <p:cNvSpPr>
            <a:spLocks noGrp="1"/>
          </p:cNvSpPr>
          <p:nvPr>
            <p:ph type="subTitle" idx="1"/>
          </p:nvPr>
        </p:nvSpPr>
        <p:spPr>
          <a:xfrm>
            <a:off x="3643306" y="928670"/>
            <a:ext cx="5357818" cy="5715040"/>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Кияшко Оксана Викторовна - компетентный специалист, эффективно  реализующий образовательные цели в условиях модернизации образования, что  позволяет ей  совершенствовать качество   </a:t>
            </a:r>
            <a:r>
              <a:rPr lang="ru-RU" sz="1200" dirty="0" err="1" smtClean="0">
                <a:solidFill>
                  <a:schemeClr val="tx1"/>
                </a:solidFill>
                <a:latin typeface="Times New Roman" pitchFamily="18" charset="0"/>
                <a:cs typeface="Times New Roman" pitchFamily="18" charset="0"/>
              </a:rPr>
              <a:t>учебно</a:t>
            </a:r>
            <a:r>
              <a:rPr lang="ru-RU" sz="1200" dirty="0" smtClean="0">
                <a:solidFill>
                  <a:schemeClr val="tx1"/>
                </a:solidFill>
                <a:latin typeface="Times New Roman" pitchFamily="18" charset="0"/>
                <a:cs typeface="Times New Roman" pitchFamily="18" charset="0"/>
              </a:rPr>
              <a:t> – воспитательного процесса  и подготовить школьников к результативному участию в олимпиадах, викторинах, конкурсах различного уровня: муниципального (4 победителя, 8 призеров), регионального (4 призера),  всероссийского (10 дипломов участника). На протяжении 14 лет осуществляет </a:t>
            </a:r>
            <a:r>
              <a:rPr lang="ru-RU" sz="1200" dirty="0" err="1" smtClean="0">
                <a:solidFill>
                  <a:schemeClr val="tx1"/>
                </a:solidFill>
                <a:latin typeface="Times New Roman" pitchFamily="18" charset="0"/>
                <a:cs typeface="Times New Roman" pitchFamily="18" charset="0"/>
              </a:rPr>
              <a:t>профориентационную</a:t>
            </a:r>
            <a:r>
              <a:rPr lang="ru-RU" sz="1200" dirty="0" smtClean="0">
                <a:solidFill>
                  <a:schemeClr val="tx1"/>
                </a:solidFill>
                <a:latin typeface="Times New Roman" pitchFamily="18" charset="0"/>
                <a:cs typeface="Times New Roman" pitchFamily="18" charset="0"/>
              </a:rPr>
              <a:t>  работу  в школе. На образовательном портале России "</a:t>
            </a:r>
            <a:r>
              <a:rPr lang="ru-RU" sz="1200" dirty="0" err="1" smtClean="0">
                <a:solidFill>
                  <a:schemeClr val="tx1"/>
                </a:solidFill>
                <a:latin typeface="Times New Roman" pitchFamily="18" charset="0"/>
                <a:cs typeface="Times New Roman" pitchFamily="18" charset="0"/>
              </a:rPr>
              <a:t>Инфоурок</a:t>
            </a:r>
            <a:r>
              <a:rPr lang="ru-RU" sz="1200" dirty="0" smtClean="0">
                <a:solidFill>
                  <a:schemeClr val="tx1"/>
                </a:solidFill>
                <a:latin typeface="Times New Roman" pitchFamily="18" charset="0"/>
                <a:cs typeface="Times New Roman" pitchFamily="18" charset="0"/>
              </a:rPr>
              <a:t>" размещены её методические разработки: «Анализ профессий», школьная программа по профориентации "Шаг в будущее". </a:t>
            </a:r>
          </a:p>
          <a:p>
            <a:pPr indent="450000" algn="just"/>
            <a:r>
              <a:rPr lang="ru-RU" sz="1200" dirty="0" smtClean="0">
                <a:solidFill>
                  <a:schemeClr val="tx1"/>
                </a:solidFill>
                <a:latin typeface="Times New Roman" pitchFamily="18" charset="0"/>
                <a:cs typeface="Times New Roman" pitchFamily="18" charset="0"/>
              </a:rPr>
              <a:t>Оксана Викторовна  обобщает свой педагогический опыт, делится  наработками: приняла участие в круглом столе в рамках </a:t>
            </a:r>
            <a:r>
              <a:rPr lang="en-US" sz="1200" dirty="0" smtClean="0">
                <a:solidFill>
                  <a:schemeClr val="tx1"/>
                </a:solidFill>
                <a:latin typeface="Times New Roman" pitchFamily="18" charset="0"/>
                <a:cs typeface="Times New Roman" pitchFamily="18" charset="0"/>
              </a:rPr>
              <a:t>II</a:t>
            </a:r>
            <a:r>
              <a:rPr lang="ru-RU" sz="1200" dirty="0" smtClean="0">
                <a:solidFill>
                  <a:schemeClr val="tx1"/>
                </a:solidFill>
                <a:latin typeface="Times New Roman" pitchFamily="18" charset="0"/>
                <a:cs typeface="Times New Roman" pitchFamily="18" charset="0"/>
              </a:rPr>
              <a:t> Всероссийской  конференции «</a:t>
            </a:r>
            <a:r>
              <a:rPr lang="ru-RU" sz="1200" dirty="0" err="1" smtClean="0">
                <a:solidFill>
                  <a:schemeClr val="tx1"/>
                </a:solidFill>
                <a:latin typeface="Times New Roman" pitchFamily="18" charset="0"/>
                <a:cs typeface="Times New Roman" pitchFamily="18" charset="0"/>
              </a:rPr>
              <a:t>Клинико</a:t>
            </a:r>
            <a:r>
              <a:rPr lang="ru-RU" sz="1200" dirty="0" smtClean="0">
                <a:solidFill>
                  <a:schemeClr val="tx1"/>
                </a:solidFill>
                <a:latin typeface="Times New Roman" pitchFamily="18" charset="0"/>
                <a:cs typeface="Times New Roman" pitchFamily="18" charset="0"/>
              </a:rPr>
              <a:t> - психолого-педагогическое исследование современного ребенка с ОВЗ и инвалидностью»; выступила с докладами на  межшкольном семинаре «Обучение и социализация детей с ОВЗ  в образовательных организациях Новосибирской области», на  региональной научно-практической конференции «Актуальные вопросы образования обучающихся с ОВЗ и инвалидностью», всероссийской научно - практической конференции «Технологическое образование: проблемы, поиски, решения», заседании районного методического объединения педагогов- психологов; опубликовала статью в сборнике по материалам </a:t>
            </a:r>
            <a:r>
              <a:rPr lang="en-US" sz="1200" dirty="0" smtClean="0">
                <a:solidFill>
                  <a:schemeClr val="tx1"/>
                </a:solidFill>
                <a:latin typeface="Times New Roman" pitchFamily="18" charset="0"/>
                <a:cs typeface="Times New Roman" pitchFamily="18" charset="0"/>
              </a:rPr>
              <a:t>XXVIII </a:t>
            </a:r>
            <a:r>
              <a:rPr lang="ru-RU" sz="1200" dirty="0" smtClean="0">
                <a:solidFill>
                  <a:schemeClr val="tx1"/>
                </a:solidFill>
                <a:latin typeface="Times New Roman" pitchFamily="18" charset="0"/>
                <a:cs typeface="Times New Roman" pitchFamily="18" charset="0"/>
              </a:rPr>
              <a:t>Международной научно - практической конференции «Образование: традиции и инновации».   </a:t>
            </a:r>
          </a:p>
          <a:p>
            <a:pPr indent="450000" algn="just"/>
            <a:r>
              <a:rPr lang="ru-RU" sz="1200" dirty="0" smtClean="0">
                <a:solidFill>
                  <a:schemeClr val="tx1"/>
                </a:solidFill>
                <a:latin typeface="Times New Roman" pitchFamily="18" charset="0"/>
                <a:cs typeface="Times New Roman" pitchFamily="18" charset="0"/>
              </a:rPr>
              <a:t>Награждена сертификатами участника Республиканского конкурса «Учим и учимся для жизни», районного фестиваля «Современный урок», районного  конкурса «Педагог года», окружного  конкурса  «Электронное </a:t>
            </a:r>
            <a:r>
              <a:rPr lang="ru-RU" sz="1200" dirty="0" err="1" smtClean="0">
                <a:solidFill>
                  <a:schemeClr val="tx1"/>
                </a:solidFill>
                <a:latin typeface="Times New Roman" pitchFamily="18" charset="0"/>
                <a:cs typeface="Times New Roman" pitchFamily="18" charset="0"/>
              </a:rPr>
              <a:t>портфолио</a:t>
            </a:r>
            <a:r>
              <a:rPr lang="ru-RU" sz="1200" dirty="0" smtClean="0">
                <a:solidFill>
                  <a:schemeClr val="tx1"/>
                </a:solidFill>
                <a:latin typeface="Times New Roman" pitchFamily="18" charset="0"/>
                <a:cs typeface="Times New Roman" pitchFamily="18" charset="0"/>
              </a:rPr>
              <a:t> педагога». Удостоена Почетной грамоты Главы Барабинского района Новосибирской области за высокий профессионализм и творческое отношение к делу обучения и воспитания школьников (2021). </a:t>
            </a:r>
          </a:p>
          <a:p>
            <a:pPr indent="450000" algn="just"/>
            <a:endParaRPr lang="ru-RU" sz="1200" dirty="0" smtClean="0">
              <a:solidFill>
                <a:schemeClr val="tx1"/>
              </a:solidFill>
              <a:latin typeface="Times New Roman" pitchFamily="18" charset="0"/>
              <a:cs typeface="Times New Roman" pitchFamily="18" charset="0"/>
            </a:endParaRPr>
          </a:p>
          <a:p>
            <a:pPr indent="450000" algn="just"/>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142844" y="785794"/>
            <a:ext cx="3429024" cy="1323439"/>
          </a:xfrm>
          <a:prstGeom prst="rect">
            <a:avLst/>
          </a:prstGeom>
          <a:ln>
            <a:noFill/>
          </a:ln>
        </p:spPr>
        <p:txBody>
          <a:bodyPr wrap="square">
            <a:spAutoFit/>
          </a:bodyPr>
          <a:lstStyle/>
          <a:p>
            <a:pPr algn="ctr"/>
            <a:r>
              <a:rPr lang="ru-RU" sz="1600" b="1" dirty="0" smtClean="0">
                <a:latin typeface="Century Schoolbook" pitchFamily="18" charset="0"/>
              </a:rPr>
              <a:t>учитель технологии высшей квалификационной категории </a:t>
            </a:r>
            <a:r>
              <a:rPr lang="ru-RU" sz="1600" b="1" dirty="0" smtClean="0">
                <a:latin typeface="Century Schoolbook" pitchFamily="18" charset="0"/>
                <a:cs typeface="Times New Roman" pitchFamily="18" charset="0"/>
              </a:rPr>
              <a:t>МБОУ СОШ №47 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3314" name="Picture 2"/>
          <p:cNvPicPr>
            <a:picLocks noChangeAspect="1" noChangeArrowheads="1"/>
          </p:cNvPicPr>
          <p:nvPr/>
        </p:nvPicPr>
        <p:blipFill>
          <a:blip r:embed="rId2" cstate="print"/>
          <a:srcRect/>
          <a:stretch>
            <a:fillRect/>
          </a:stretch>
        </p:blipFill>
        <p:spPr bwMode="auto">
          <a:xfrm>
            <a:off x="0" y="2143092"/>
            <a:ext cx="3549841"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785794"/>
          </a:xfrm>
        </p:spPr>
        <p:txBody>
          <a:bodyPr>
            <a:noAutofit/>
          </a:bodyPr>
          <a:lstStyle/>
          <a:p>
            <a:r>
              <a:rPr lang="ru-RU" sz="4200" dirty="0" smtClean="0">
                <a:solidFill>
                  <a:srgbClr val="FF0000"/>
                </a:solidFill>
                <a:latin typeface="Arial Black" pitchFamily="34" charset="0"/>
                <a:cs typeface="Times New Roman" pitchFamily="18" charset="0"/>
              </a:rPr>
              <a:t>Никулина Ольга Николаевна</a:t>
            </a:r>
            <a:endParaRPr lang="ru-RU" sz="4200" dirty="0">
              <a:solidFill>
                <a:srgbClr val="FF0000"/>
              </a:solidFill>
              <a:latin typeface="Arial Black" pitchFamily="34" charset="0"/>
            </a:endParaRPr>
          </a:p>
        </p:txBody>
      </p:sp>
      <p:sp>
        <p:nvSpPr>
          <p:cNvPr id="3" name="Подзаголовок 2"/>
          <p:cNvSpPr>
            <a:spLocks noGrp="1"/>
          </p:cNvSpPr>
          <p:nvPr>
            <p:ph type="subTitle" idx="1"/>
          </p:nvPr>
        </p:nvSpPr>
        <p:spPr>
          <a:xfrm>
            <a:off x="3571868" y="785794"/>
            <a:ext cx="5429288" cy="5715040"/>
          </a:xfrm>
        </p:spPr>
        <p:txBody>
          <a:bodyPr>
            <a:noAutofit/>
          </a:bodyPr>
          <a:lstStyle/>
          <a:p>
            <a:pPr indent="450000" algn="just"/>
            <a:r>
              <a:rPr lang="ru-RU" sz="1300" dirty="0" smtClean="0">
                <a:solidFill>
                  <a:schemeClr val="tx1"/>
                </a:solidFill>
                <a:latin typeface="Times New Roman" pitchFamily="18" charset="0"/>
                <a:cs typeface="Times New Roman" pitchFamily="18" charset="0"/>
              </a:rPr>
              <a:t>Никулина Ольга Николаевна – инициативный, творческий учитель. Её деятельность строится на основе современных образовательных технологий, что позволяет сделать процесс обучения и воспитания школьников достаточно эффективным. Реализация таких основополагающих принципов, как </a:t>
            </a:r>
            <a:r>
              <a:rPr lang="ru-RU" sz="1300" dirty="0" err="1" smtClean="0">
                <a:solidFill>
                  <a:schemeClr val="tx1"/>
                </a:solidFill>
                <a:latin typeface="Times New Roman" pitchFamily="18" charset="0"/>
                <a:cs typeface="Times New Roman" pitchFamily="18" charset="0"/>
              </a:rPr>
              <a:t>межпредметность</a:t>
            </a:r>
            <a:r>
              <a:rPr lang="ru-RU" sz="1300" dirty="0" smtClean="0">
                <a:solidFill>
                  <a:schemeClr val="tx1"/>
                </a:solidFill>
                <a:latin typeface="Times New Roman" pitchFamily="18" charset="0"/>
                <a:cs typeface="Times New Roman" pitchFamily="18" charset="0"/>
              </a:rPr>
              <a:t>, научность, связь теории с практикой позволяет учителю подготовить обучающихся  к результативному участию в олимпиадах, викторинах, конкурсах различного уровня: муниципального (7 победителей, 6 призеров),  регионального (2 победителя, 4 призера),  всероссийского (2 победителя, 3 призера).</a:t>
            </a:r>
            <a:r>
              <a:rPr lang="ru-RU" sz="1300" i="1" dirty="0" smtClean="0">
                <a:solidFill>
                  <a:schemeClr val="tx1"/>
                </a:solidFill>
                <a:latin typeface="Times New Roman" pitchFamily="18" charset="0"/>
                <a:cs typeface="Times New Roman" pitchFamily="18" charset="0"/>
              </a:rPr>
              <a:t>  </a:t>
            </a:r>
            <a:endParaRPr lang="ru-RU" sz="1300" dirty="0" smtClean="0">
              <a:solidFill>
                <a:schemeClr val="tx1"/>
              </a:solidFill>
              <a:latin typeface="Times New Roman" pitchFamily="18" charset="0"/>
              <a:cs typeface="Times New Roman" pitchFamily="18" charset="0"/>
            </a:endParaRPr>
          </a:p>
          <a:p>
            <a:pPr indent="450000" algn="just"/>
            <a:r>
              <a:rPr lang="ru-RU" sz="1300" dirty="0" smtClean="0">
                <a:solidFill>
                  <a:schemeClr val="tx1"/>
                </a:solidFill>
                <a:latin typeface="Times New Roman" pitchFamily="18" charset="0"/>
                <a:cs typeface="Times New Roman" pitchFamily="18" charset="0"/>
              </a:rPr>
              <a:t>Ольга Николаевна активно транслирует опыт своей педагогической деятельности: приняла участие во всероссийской научно-практической конференции «Современные подходы в преподавании общественно-научных дисциплин в старшей школе: обществознание, право, экономика». Принимает результативное участие в конкурсах различного уровня: II Всероссийский педагогический конкурс «Мой лучший проект» Фонд Образовательной и Научной Деятельности 21 века, г. Москва (1 место);  «Конкурс исследовательских работ в истории школы» (диплом победителя); окружной конкурс «Электронное </a:t>
            </a:r>
            <a:r>
              <a:rPr lang="ru-RU" sz="1300" dirty="0" err="1" smtClean="0">
                <a:solidFill>
                  <a:schemeClr val="tx1"/>
                </a:solidFill>
                <a:latin typeface="Times New Roman" pitchFamily="18" charset="0"/>
                <a:cs typeface="Times New Roman" pitchFamily="18" charset="0"/>
              </a:rPr>
              <a:t>портфолио</a:t>
            </a:r>
            <a:r>
              <a:rPr lang="ru-RU" sz="1300" dirty="0" smtClean="0">
                <a:solidFill>
                  <a:schemeClr val="tx1"/>
                </a:solidFill>
                <a:latin typeface="Times New Roman" pitchFamily="18" charset="0"/>
                <a:cs typeface="Times New Roman" pitchFamily="18" charset="0"/>
              </a:rPr>
              <a:t> педагога» (Диплом лауреата 3 степени).</a:t>
            </a:r>
          </a:p>
          <a:p>
            <a:pPr indent="450000" algn="just"/>
            <a:r>
              <a:rPr lang="ru-RU" sz="1300" dirty="0" smtClean="0">
                <a:solidFill>
                  <a:schemeClr val="tx1"/>
                </a:solidFill>
                <a:latin typeface="Times New Roman" pitchFamily="18" charset="0"/>
                <a:cs typeface="Times New Roman" pitchFamily="18" charset="0"/>
              </a:rPr>
              <a:t>Педагог имеет благодарности от организаторов регионального конкурса детского творчества «Предупреждение, спасение, помощь!», областного конкурса «Защити свои персональные данные», </a:t>
            </a:r>
            <a:r>
              <a:rPr lang="en-US" sz="1300" dirty="0" smtClean="0">
                <a:solidFill>
                  <a:schemeClr val="tx1"/>
                </a:solidFill>
                <a:latin typeface="Times New Roman" pitchFamily="18" charset="0"/>
                <a:cs typeface="Times New Roman" pitchFamily="18" charset="0"/>
              </a:rPr>
              <a:t>VIII</a:t>
            </a:r>
            <a:r>
              <a:rPr lang="ru-RU" sz="1300" dirty="0" smtClean="0">
                <a:solidFill>
                  <a:schemeClr val="tx1"/>
                </a:solidFill>
                <a:latin typeface="Times New Roman" pitchFamily="18" charset="0"/>
                <a:cs typeface="Times New Roman" pitchFamily="18" charset="0"/>
              </a:rPr>
              <a:t> окружной (с международным участием) научно-практической конференции «Сегодня знания – завтра успех!», межрегиональной научно-практической конференции «Форсайт образования – территория технологических инициатив». Награждена Благодарностью начальника Управления образования администрации Барабинского района за творческое отношение к делу обучения и воспитания школьников (2021). </a:t>
            </a:r>
          </a:p>
          <a:p>
            <a:pPr indent="450000" algn="just"/>
            <a:endParaRPr lang="ru-RU" sz="1300" dirty="0" smtClean="0">
              <a:solidFill>
                <a:schemeClr val="tx1"/>
              </a:solidFill>
              <a:latin typeface="Times New Roman" pitchFamily="18" charset="0"/>
              <a:cs typeface="Times New Roman" pitchFamily="18" charset="0"/>
            </a:endParaRPr>
          </a:p>
          <a:p>
            <a:pPr indent="450000" algn="just"/>
            <a:endParaRPr lang="ru-RU" sz="1300" dirty="0">
              <a:solidFill>
                <a:schemeClr val="tx1"/>
              </a:solidFill>
              <a:latin typeface="Times New Roman" pitchFamily="18" charset="0"/>
              <a:cs typeface="Times New Roman" pitchFamily="18" charset="0"/>
            </a:endParaRPr>
          </a:p>
        </p:txBody>
      </p:sp>
      <p:sp>
        <p:nvSpPr>
          <p:cNvPr id="5" name="Прямоугольник 4"/>
          <p:cNvSpPr/>
          <p:nvPr/>
        </p:nvSpPr>
        <p:spPr>
          <a:xfrm>
            <a:off x="214282" y="642918"/>
            <a:ext cx="3357586" cy="1569660"/>
          </a:xfrm>
          <a:prstGeom prst="rect">
            <a:avLst/>
          </a:prstGeom>
          <a:ln>
            <a:noFill/>
          </a:ln>
        </p:spPr>
        <p:txBody>
          <a:bodyPr wrap="square">
            <a:spAutoFit/>
          </a:bodyPr>
          <a:lstStyle/>
          <a:p>
            <a:pPr algn="ctr"/>
            <a:r>
              <a:rPr lang="ru-RU" sz="1600" b="1" dirty="0" smtClean="0">
                <a:latin typeface="Century Schoolbook" pitchFamily="18" charset="0"/>
              </a:rPr>
              <a:t>учитель истории и обществознания первой квалификационной категории </a:t>
            </a:r>
            <a:r>
              <a:rPr lang="ru-RU" sz="1600" b="1" dirty="0" smtClean="0">
                <a:latin typeface="Century Schoolbook" pitchFamily="18" charset="0"/>
                <a:cs typeface="Times New Roman" pitchFamily="18" charset="0"/>
              </a:rPr>
              <a:t>МБОУ СОШ №47 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4338" name="Picture 2"/>
          <p:cNvPicPr>
            <a:picLocks noChangeAspect="1" noChangeArrowheads="1"/>
          </p:cNvPicPr>
          <p:nvPr/>
        </p:nvPicPr>
        <p:blipFill>
          <a:blip r:embed="rId2" cstate="print"/>
          <a:srcRect b="7217"/>
          <a:stretch>
            <a:fillRect/>
          </a:stretch>
        </p:blipFill>
        <p:spPr bwMode="auto">
          <a:xfrm>
            <a:off x="0" y="2066851"/>
            <a:ext cx="3428992" cy="47911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785794"/>
          </a:xfrm>
        </p:spPr>
        <p:txBody>
          <a:bodyPr>
            <a:noAutofit/>
          </a:bodyPr>
          <a:lstStyle/>
          <a:p>
            <a:r>
              <a:rPr lang="ru-RU" sz="3700" b="1" dirty="0" smtClean="0">
                <a:solidFill>
                  <a:srgbClr val="FF0000"/>
                </a:solidFill>
                <a:latin typeface="Arial Black" pitchFamily="34" charset="0"/>
                <a:cs typeface="Times New Roman" pitchFamily="18" charset="0"/>
              </a:rPr>
              <a:t>Кравченко Наталья Анатольевна</a:t>
            </a:r>
            <a:endParaRPr lang="ru-RU" sz="3700" b="1" dirty="0">
              <a:solidFill>
                <a:srgbClr val="FF0000"/>
              </a:solidFill>
              <a:latin typeface="Arial Black" pitchFamily="34" charset="0"/>
            </a:endParaRPr>
          </a:p>
        </p:txBody>
      </p:sp>
      <p:sp>
        <p:nvSpPr>
          <p:cNvPr id="3" name="Подзаголовок 2"/>
          <p:cNvSpPr>
            <a:spLocks noGrp="1"/>
          </p:cNvSpPr>
          <p:nvPr>
            <p:ph type="subTitle" idx="1"/>
          </p:nvPr>
        </p:nvSpPr>
        <p:spPr>
          <a:xfrm>
            <a:off x="3071770" y="1000108"/>
            <a:ext cx="6072230" cy="5429288"/>
          </a:xfrm>
        </p:spPr>
        <p:txBody>
          <a:bodyPr>
            <a:noAutofit/>
          </a:bodyPr>
          <a:lstStyle/>
          <a:p>
            <a:pPr indent="450000" algn="just"/>
            <a:r>
              <a:rPr lang="ru-RU" sz="1200" dirty="0" smtClean="0">
                <a:solidFill>
                  <a:schemeClr val="tx1"/>
                </a:solidFill>
                <a:latin typeface="Times New Roman" pitchFamily="18" charset="0"/>
                <a:cs typeface="Times New Roman" pitchFamily="18" charset="0"/>
              </a:rPr>
              <a:t>Наталья Анатольевна Кравченко - высокопрофессиональный учитель физической культуры высшей квалификационной категории. Дифференцированное обучение через многообразие адекватных форм, методов, приемов и средств обучения позволяет учителю сформировать устойчивый учебно-познавательный интерес. </a:t>
            </a:r>
          </a:p>
          <a:p>
            <a:pPr indent="450000" algn="just"/>
            <a:r>
              <a:rPr lang="ru-RU" sz="1200" dirty="0" smtClean="0">
                <a:solidFill>
                  <a:schemeClr val="tx1"/>
                </a:solidFill>
                <a:latin typeface="Times New Roman" pitchFamily="18" charset="0"/>
                <a:cs typeface="Times New Roman" pitchFamily="18" charset="0"/>
              </a:rPr>
              <a:t>С 2019 по 2022 год наблюдается позитивная динамика учебных достижений обучающихся по физической культуре. Успеваемость по предмету во всех классах составляет 100%. Качество обучения составляет от 85% до 100%. Мониторинг физической подготовленности обучающихся 8-11 классов показывает отсутствие обучающихся с низким уровнем подготовки. Мониторинг универсальных учебных действий учащихся 1-9 классов показал, что регулятивные УУД сформированы на повышенном уровне у 35%. Уровень познавательного интереса повысился с 76% до 92%. В рамках реализации ФГОС ООО учащимися 9 классов выполнено 5индивидуальных проектов по физической культуре и ОБЖ.</a:t>
            </a:r>
          </a:p>
          <a:p>
            <a:pPr indent="450000" algn="just"/>
            <a:r>
              <a:rPr lang="ru-RU" sz="1200" dirty="0" smtClean="0">
                <a:solidFill>
                  <a:schemeClr val="tx1"/>
                </a:solidFill>
                <a:latin typeface="Times New Roman" pitchFamily="18" charset="0"/>
                <a:cs typeface="Times New Roman" pitchFamily="18" charset="0"/>
              </a:rPr>
              <a:t>	По итогам районных соревнований выявлено большое количество призеров, подготовленных педагогом: в 2021-2022 учебном году учащиеся заняли 2 первых, 4 вторых и 5 третьих мест по различным видам спорта. Ежегодно воспитанники Натальи Анатольевны принимают участие в районном туре всероссийских соревнований «Готов к труду и обороне Отечества», становясь призерами в различных номинациях. Золотыми, серебряными и бронзовыми знаками отличия Всероссийского </a:t>
            </a:r>
            <a:r>
              <a:rPr lang="ru-RU" sz="1200" dirty="0" err="1" smtClean="0">
                <a:solidFill>
                  <a:schemeClr val="tx1"/>
                </a:solidFill>
                <a:latin typeface="Times New Roman" pitchFamily="18" charset="0"/>
                <a:cs typeface="Times New Roman" pitchFamily="18" charset="0"/>
              </a:rPr>
              <a:t>физкультурно‐спортивного</a:t>
            </a:r>
            <a:r>
              <a:rPr lang="ru-RU" sz="1200" dirty="0" smtClean="0">
                <a:solidFill>
                  <a:schemeClr val="tx1"/>
                </a:solidFill>
                <a:latin typeface="Times New Roman" pitchFamily="18" charset="0"/>
                <a:cs typeface="Times New Roman" pitchFamily="18" charset="0"/>
              </a:rPr>
              <a:t> комплекса ГТО отмечено 14 учащихся. Успех проводимых ею внеклассных мероприятий (праздников Здоровья, «Веселых стартов», соревнований, смотров спортивных достижений и т.д.) объясняется постоянным сотрудничеством учителя и обучающихся.</a:t>
            </a:r>
          </a:p>
          <a:p>
            <a:pPr indent="450000" algn="just"/>
            <a:r>
              <a:rPr lang="ru-RU" sz="1200" dirty="0" smtClean="0">
                <a:solidFill>
                  <a:schemeClr val="tx1"/>
                </a:solidFill>
                <a:latin typeface="Times New Roman" pitchFamily="18" charset="0"/>
                <a:cs typeface="Times New Roman" pitchFamily="18" charset="0"/>
              </a:rPr>
              <a:t>В 2021 году педагогом опубликована статья в сборнике Всероссийской научно-практической конференции </a:t>
            </a:r>
            <a:r>
              <a:rPr lang="ru-RU" sz="1200" dirty="0" err="1" smtClean="0">
                <a:solidFill>
                  <a:schemeClr val="tx1"/>
                </a:solidFill>
                <a:latin typeface="Times New Roman" pitchFamily="18" charset="0"/>
                <a:cs typeface="Times New Roman" pitchFamily="18" charset="0"/>
              </a:rPr>
              <a:t>НИПКиПРО</a:t>
            </a:r>
            <a:r>
              <a:rPr lang="ru-RU" sz="1200" dirty="0" smtClean="0">
                <a:solidFill>
                  <a:schemeClr val="tx1"/>
                </a:solidFill>
                <a:latin typeface="Times New Roman" pitchFamily="18" charset="0"/>
                <a:cs typeface="Times New Roman" pitchFamily="18" charset="0"/>
              </a:rPr>
              <a:t> «Инклюзивное образование в сфере физической культуры для детей с ОВЗ».</a:t>
            </a:r>
          </a:p>
          <a:p>
            <a:pPr indent="450000" algn="just"/>
            <a:r>
              <a:rPr lang="ru-RU" sz="1200" dirty="0" smtClean="0">
                <a:solidFill>
                  <a:schemeClr val="tx1"/>
                </a:solidFill>
                <a:latin typeface="Times New Roman" pitchFamily="18" charset="0"/>
                <a:cs typeface="Times New Roman" pitchFamily="18" charset="0"/>
              </a:rPr>
              <a:t>Наталья Анатольевна открытый, дружелюбный, коммуникабельный человек, пользующийся уважением в коллективе учителей, учащихся и родителей.</a:t>
            </a:r>
          </a:p>
          <a:p>
            <a:pPr indent="450000" algn="just"/>
            <a:endParaRPr lang="ru-RU" sz="1200" dirty="0" smtClean="0">
              <a:solidFill>
                <a:schemeClr val="tx1"/>
              </a:solidFill>
              <a:latin typeface="Times New Roman" pitchFamily="18" charset="0"/>
              <a:cs typeface="Times New Roman" pitchFamily="18" charset="0"/>
            </a:endParaRPr>
          </a:p>
          <a:p>
            <a:pPr indent="450000" algn="just"/>
            <a:endParaRPr lang="ru-RU" sz="1200" dirty="0" smtClean="0">
              <a:solidFill>
                <a:schemeClr val="tx1"/>
              </a:solidFill>
              <a:latin typeface="Times New Roman" pitchFamily="18" charset="0"/>
              <a:cs typeface="Times New Roman" pitchFamily="18" charset="0"/>
            </a:endParaRPr>
          </a:p>
          <a:p>
            <a:pPr indent="450000" algn="just"/>
            <a:endParaRPr lang="ru-RU" sz="1200" dirty="0">
              <a:solidFill>
                <a:schemeClr val="tx1"/>
              </a:solidFill>
              <a:latin typeface="Times New Roman" pitchFamily="18" charset="0"/>
              <a:cs typeface="Times New Roman" pitchFamily="18" charset="0"/>
            </a:endParaRPr>
          </a:p>
        </p:txBody>
      </p:sp>
      <p:sp>
        <p:nvSpPr>
          <p:cNvPr id="5" name="Прямоугольник 4"/>
          <p:cNvSpPr/>
          <p:nvPr/>
        </p:nvSpPr>
        <p:spPr>
          <a:xfrm>
            <a:off x="0" y="785794"/>
            <a:ext cx="2928926" cy="1815882"/>
          </a:xfrm>
          <a:prstGeom prst="rect">
            <a:avLst/>
          </a:prstGeom>
          <a:ln>
            <a:noFill/>
          </a:ln>
        </p:spPr>
        <p:txBody>
          <a:bodyPr wrap="square">
            <a:spAutoFit/>
          </a:bodyPr>
          <a:lstStyle/>
          <a:p>
            <a:pPr algn="ctr"/>
            <a:r>
              <a:rPr lang="ru-RU" sz="1600" b="1" dirty="0" smtClean="0">
                <a:latin typeface="Century Schoolbook" pitchFamily="18" charset="0"/>
              </a:rPr>
              <a:t>учитель физической культуры высшей квалификационной категории </a:t>
            </a:r>
          </a:p>
          <a:p>
            <a:pPr algn="ctr"/>
            <a:r>
              <a:rPr lang="ru-RU" sz="1600" b="1" dirty="0" smtClean="0">
                <a:latin typeface="Century Schoolbook" pitchFamily="18" charset="0"/>
                <a:cs typeface="Times New Roman" pitchFamily="18" charset="0"/>
              </a:rPr>
              <a:t>МБОУ СОШ №93 Барабинского района Новосибирской области</a:t>
            </a:r>
            <a:endParaRPr lang="ru-RU" sz="1600" b="1" dirty="0">
              <a:latin typeface="Century Schoolbook" pitchFamily="18" charset="0"/>
              <a:cs typeface="Times New Roman" pitchFamily="18" charset="0"/>
            </a:endParaRPr>
          </a:p>
        </p:txBody>
      </p:sp>
      <p:pic>
        <p:nvPicPr>
          <p:cNvPr id="18434" name="Picture 2"/>
          <p:cNvPicPr>
            <a:picLocks noChangeAspect="1" noChangeArrowheads="1"/>
          </p:cNvPicPr>
          <p:nvPr/>
        </p:nvPicPr>
        <p:blipFill>
          <a:blip r:embed="rId2" cstate="print"/>
          <a:srcRect t="8887"/>
          <a:stretch>
            <a:fillRect/>
          </a:stretch>
        </p:blipFill>
        <p:spPr bwMode="auto">
          <a:xfrm>
            <a:off x="1" y="2714620"/>
            <a:ext cx="3138093" cy="41433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6966</Words>
  <PresentationFormat>Экран (4:3)</PresentationFormat>
  <Paragraphs>203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Леонтьева Юлия Васильевна</vt:lpstr>
      <vt:lpstr>Вебер Юлия Викторовна</vt:lpstr>
      <vt:lpstr>Мартынова Лариса Алексеевна</vt:lpstr>
      <vt:lpstr>Заиченко Наталья Анатольевна </vt:lpstr>
      <vt:lpstr>Хромов Борис Николаевич</vt:lpstr>
      <vt:lpstr>Кияшко Оксана Викторовна</vt:lpstr>
      <vt:lpstr>Никулина Ольга Николаевна</vt:lpstr>
      <vt:lpstr>Кравченко Наталья Анатольевна</vt:lpstr>
      <vt:lpstr>Бутакова Оксана Геннадьевна</vt:lpstr>
      <vt:lpstr>Кривченко Мария Николаевна</vt:lpstr>
      <vt:lpstr>Писарчук Елена Николаевна</vt:lpstr>
      <vt:lpstr>Уханева Ирина Алексеевна</vt:lpstr>
      <vt:lpstr>Дятлова Ольга Станиславовна</vt:lpstr>
      <vt:lpstr>Зубрицкая Татьяна Александровна</vt:lpstr>
      <vt:lpstr>Нельмаер Лариса Эммануиловна</vt:lpstr>
      <vt:lpstr>Агишева Татьяна Сергеевна</vt:lpstr>
      <vt:lpstr>Печерина Алёна Васильевна</vt:lpstr>
      <vt:lpstr>Толстова  Наталья Васильевна</vt:lpstr>
      <vt:lpstr>Остертаг Зульфия  Даутовна</vt:lpstr>
      <vt:lpstr>Петрова Анжела Николаевна</vt:lpstr>
      <vt:lpstr>Бородач Нина Викторовна</vt:lpstr>
      <vt:lpstr>Гладышева Светлана Владимировна</vt:lpstr>
      <vt:lpstr>Лямкина Ксения Николаевна</vt:lpstr>
      <vt:lpstr>Барахвостова Татьяна Александровна</vt:lpstr>
      <vt:lpstr>Плотникова Евгения Викторовна</vt:lpstr>
      <vt:lpstr>Прокопенко Юлия Владимировна</vt:lpstr>
      <vt:lpstr>Степанова Татьяна Александровна</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Бородач Нина Викторовна</dc:title>
  <dc:creator>Наталья Шадрина</dc:creator>
  <cp:lastModifiedBy>Ulja</cp:lastModifiedBy>
  <cp:revision>37</cp:revision>
  <dcterms:created xsi:type="dcterms:W3CDTF">2022-06-06T03:37:56Z</dcterms:created>
  <dcterms:modified xsi:type="dcterms:W3CDTF">2022-08-15T04:21:25Z</dcterms:modified>
</cp:coreProperties>
</file>